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5"/>
  </p:notesMasterIdLst>
  <p:sldIdLst>
    <p:sldId id="264" r:id="rId2"/>
    <p:sldId id="628" r:id="rId3"/>
    <p:sldId id="383" r:id="rId4"/>
    <p:sldId id="461" r:id="rId5"/>
    <p:sldId id="433" r:id="rId6"/>
    <p:sldId id="535" r:id="rId7"/>
    <p:sldId id="536" r:id="rId8"/>
    <p:sldId id="601" r:id="rId9"/>
    <p:sldId id="468" r:id="rId10"/>
    <p:sldId id="532" r:id="rId11"/>
    <p:sldId id="537" r:id="rId12"/>
    <p:sldId id="460" r:id="rId13"/>
    <p:sldId id="560" r:id="rId14"/>
    <p:sldId id="538" r:id="rId15"/>
    <p:sldId id="574" r:id="rId16"/>
    <p:sldId id="539" r:id="rId17"/>
    <p:sldId id="573" r:id="rId18"/>
    <p:sldId id="450" r:id="rId19"/>
    <p:sldId id="504" r:id="rId20"/>
    <p:sldId id="561" r:id="rId21"/>
    <p:sldId id="562" r:id="rId22"/>
    <p:sldId id="563" r:id="rId23"/>
    <p:sldId id="564" r:id="rId24"/>
    <p:sldId id="540" r:id="rId25"/>
    <p:sldId id="630" r:id="rId26"/>
    <p:sldId id="631" r:id="rId27"/>
    <p:sldId id="607" r:id="rId28"/>
    <p:sldId id="608" r:id="rId29"/>
    <p:sldId id="637" r:id="rId30"/>
    <p:sldId id="638" r:id="rId31"/>
    <p:sldId id="610" r:id="rId32"/>
    <p:sldId id="609" r:id="rId33"/>
    <p:sldId id="612" r:id="rId34"/>
    <p:sldId id="633" r:id="rId35"/>
    <p:sldId id="624" r:id="rId36"/>
    <p:sldId id="643" r:id="rId37"/>
    <p:sldId id="449" r:id="rId38"/>
    <p:sldId id="489" r:id="rId39"/>
    <p:sldId id="644" r:id="rId40"/>
    <p:sldId id="611" r:id="rId41"/>
    <p:sldId id="583" r:id="rId42"/>
    <p:sldId id="575" r:id="rId43"/>
    <p:sldId id="576" r:id="rId44"/>
    <p:sldId id="518" r:id="rId45"/>
    <p:sldId id="389" r:id="rId46"/>
    <p:sldId id="613" r:id="rId47"/>
    <p:sldId id="604" r:id="rId48"/>
    <p:sldId id="402" r:id="rId49"/>
    <p:sldId id="614" r:id="rId50"/>
    <p:sldId id="519" r:id="rId51"/>
    <p:sldId id="520" r:id="rId52"/>
    <p:sldId id="521" r:id="rId53"/>
    <p:sldId id="522" r:id="rId54"/>
    <p:sldId id="615" r:id="rId55"/>
    <p:sldId id="616" r:id="rId56"/>
    <p:sldId id="619" r:id="rId57"/>
    <p:sldId id="617" r:id="rId58"/>
    <p:sldId id="618" r:id="rId59"/>
    <p:sldId id="639" r:id="rId60"/>
    <p:sldId id="400" r:id="rId61"/>
    <p:sldId id="401" r:id="rId62"/>
    <p:sldId id="508" r:id="rId63"/>
    <p:sldId id="642" r:id="rId64"/>
    <p:sldId id="552" r:id="rId65"/>
    <p:sldId id="407" r:id="rId66"/>
    <p:sldId id="636" r:id="rId67"/>
    <p:sldId id="551" r:id="rId68"/>
    <p:sldId id="553" r:id="rId69"/>
    <p:sldId id="547" r:id="rId70"/>
    <p:sldId id="582" r:id="rId71"/>
    <p:sldId id="645" r:id="rId72"/>
    <p:sldId id="646" r:id="rId73"/>
    <p:sldId id="660" r:id="rId74"/>
    <p:sldId id="647" r:id="rId75"/>
    <p:sldId id="648" r:id="rId76"/>
    <p:sldId id="655" r:id="rId77"/>
    <p:sldId id="650" r:id="rId78"/>
    <p:sldId id="651" r:id="rId79"/>
    <p:sldId id="653" r:id="rId80"/>
    <p:sldId id="656" r:id="rId81"/>
    <p:sldId id="658" r:id="rId82"/>
    <p:sldId id="659" r:id="rId83"/>
    <p:sldId id="663" r:id="rId84"/>
    <p:sldId id="664" r:id="rId85"/>
    <p:sldId id="665" r:id="rId86"/>
    <p:sldId id="652" r:id="rId87"/>
    <p:sldId id="584" r:id="rId88"/>
    <p:sldId id="599" r:id="rId89"/>
    <p:sldId id="587" r:id="rId90"/>
    <p:sldId id="586" r:id="rId91"/>
    <p:sldId id="668" r:id="rId92"/>
    <p:sldId id="667" r:id="rId93"/>
    <p:sldId id="589" r:id="rId94"/>
    <p:sldId id="593" r:id="rId95"/>
    <p:sldId id="591" r:id="rId96"/>
    <p:sldId id="592" r:id="rId97"/>
    <p:sldId id="595" r:id="rId98"/>
    <p:sldId id="581" r:id="rId99"/>
    <p:sldId id="596" r:id="rId100"/>
    <p:sldId id="588" r:id="rId101"/>
    <p:sldId id="669" r:id="rId102"/>
    <p:sldId id="677" r:id="rId103"/>
    <p:sldId id="678" r:id="rId104"/>
    <p:sldId id="679" r:id="rId105"/>
    <p:sldId id="680" r:id="rId106"/>
    <p:sldId id="684" r:id="rId107"/>
    <p:sldId id="681" r:id="rId108"/>
    <p:sldId id="682" r:id="rId109"/>
    <p:sldId id="683" r:id="rId110"/>
    <p:sldId id="670" r:id="rId111"/>
    <p:sldId id="685" r:id="rId112"/>
    <p:sldId id="687" r:id="rId113"/>
    <p:sldId id="688" r:id="rId114"/>
    <p:sldId id="690" r:id="rId115"/>
    <p:sldId id="691" r:id="rId116"/>
    <p:sldId id="627" r:id="rId117"/>
    <p:sldId id="626" r:id="rId118"/>
    <p:sldId id="376" r:id="rId119"/>
    <p:sldId id="549" r:id="rId120"/>
    <p:sldId id="577" r:id="rId121"/>
    <p:sldId id="578" r:id="rId122"/>
    <p:sldId id="579" r:id="rId123"/>
    <p:sldId id="58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and motivation" id="{DDB81A3A-EA77-624B-B903-359B9501C8D5}">
          <p14:sldIdLst>
            <p14:sldId id="264"/>
            <p14:sldId id="628"/>
            <p14:sldId id="383"/>
            <p14:sldId id="461"/>
            <p14:sldId id="433"/>
            <p14:sldId id="535"/>
            <p14:sldId id="536"/>
            <p14:sldId id="601"/>
          </p14:sldIdLst>
        </p14:section>
        <p14:section name="challenges" id="{245F2367-305B-7B47-8361-B97DB67D943E}">
          <p14:sldIdLst>
            <p14:sldId id="468"/>
            <p14:sldId id="532"/>
            <p14:sldId id="537"/>
            <p14:sldId id="460"/>
            <p14:sldId id="560"/>
            <p14:sldId id="538"/>
            <p14:sldId id="574"/>
            <p14:sldId id="539"/>
            <p14:sldId id="573"/>
            <p14:sldId id="450"/>
            <p14:sldId id="504"/>
            <p14:sldId id="561"/>
            <p14:sldId id="562"/>
            <p14:sldId id="563"/>
            <p14:sldId id="564"/>
            <p14:sldId id="540"/>
            <p14:sldId id="630"/>
            <p14:sldId id="631"/>
            <p14:sldId id="607"/>
            <p14:sldId id="608"/>
            <p14:sldId id="637"/>
            <p14:sldId id="638"/>
            <p14:sldId id="610"/>
            <p14:sldId id="609"/>
            <p14:sldId id="612"/>
            <p14:sldId id="633"/>
            <p14:sldId id="624"/>
            <p14:sldId id="643"/>
            <p14:sldId id="449"/>
            <p14:sldId id="489"/>
            <p14:sldId id="644"/>
            <p14:sldId id="611"/>
            <p14:sldId id="583"/>
          </p14:sldIdLst>
        </p14:section>
        <p14:section name="clipper current" id="{4E3B5D19-2CE0-1D44-AE9D-96480BD9D097}">
          <p14:sldIdLst>
            <p14:sldId id="575"/>
            <p14:sldId id="576"/>
            <p14:sldId id="518"/>
            <p14:sldId id="389"/>
            <p14:sldId id="613"/>
            <p14:sldId id="604"/>
            <p14:sldId id="402"/>
            <p14:sldId id="614"/>
            <p14:sldId id="519"/>
            <p14:sldId id="520"/>
            <p14:sldId id="521"/>
            <p14:sldId id="522"/>
            <p14:sldId id="615"/>
            <p14:sldId id="616"/>
            <p14:sldId id="619"/>
            <p14:sldId id="617"/>
            <p14:sldId id="618"/>
            <p14:sldId id="639"/>
            <p14:sldId id="400"/>
            <p14:sldId id="401"/>
            <p14:sldId id="508"/>
            <p14:sldId id="642"/>
            <p14:sldId id="552"/>
            <p14:sldId id="407"/>
            <p14:sldId id="636"/>
            <p14:sldId id="551"/>
            <p14:sldId id="553"/>
            <p14:sldId id="547"/>
            <p14:sldId id="582"/>
            <p14:sldId id="645"/>
            <p14:sldId id="646"/>
            <p14:sldId id="660"/>
            <p14:sldId id="647"/>
            <p14:sldId id="648"/>
            <p14:sldId id="655"/>
            <p14:sldId id="650"/>
            <p14:sldId id="651"/>
            <p14:sldId id="653"/>
            <p14:sldId id="656"/>
            <p14:sldId id="658"/>
            <p14:sldId id="659"/>
            <p14:sldId id="663"/>
            <p14:sldId id="664"/>
            <p14:sldId id="665"/>
            <p14:sldId id="652"/>
            <p14:sldId id="584"/>
            <p14:sldId id="599"/>
            <p14:sldId id="587"/>
            <p14:sldId id="586"/>
            <p14:sldId id="668"/>
            <p14:sldId id="667"/>
            <p14:sldId id="589"/>
            <p14:sldId id="593"/>
            <p14:sldId id="591"/>
            <p14:sldId id="592"/>
            <p14:sldId id="595"/>
            <p14:sldId id="581"/>
            <p14:sldId id="596"/>
            <p14:sldId id="588"/>
            <p14:sldId id="669"/>
            <p14:sldId id="677"/>
            <p14:sldId id="678"/>
            <p14:sldId id="679"/>
            <p14:sldId id="680"/>
            <p14:sldId id="684"/>
            <p14:sldId id="681"/>
            <p14:sldId id="682"/>
            <p14:sldId id="683"/>
            <p14:sldId id="670"/>
            <p14:sldId id="685"/>
            <p14:sldId id="687"/>
            <p14:sldId id="688"/>
            <p14:sldId id="690"/>
            <p14:sldId id="691"/>
            <p14:sldId id="627"/>
            <p14:sldId id="626"/>
            <p14:sldId id="376"/>
          </p14:sldIdLst>
        </p14:section>
        <p14:section name="Backup" id="{2FBE2E71-0E12-7C45-80B8-8CE4C2027930}">
          <p14:sldIdLst>
            <p14:sldId id="549"/>
            <p14:sldId id="577"/>
            <p14:sldId id="578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5AEB"/>
    <a:srgbClr val="0095A4"/>
    <a:srgbClr val="4C72B0"/>
    <a:srgbClr val="C44D51"/>
    <a:srgbClr val="385723"/>
    <a:srgbClr val="FF771A"/>
    <a:srgbClr val="F06E19"/>
    <a:srgbClr val="E16718"/>
    <a:srgbClr val="71A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0"/>
    <p:restoredTop sz="84236"/>
  </p:normalViewPr>
  <p:slideViewPr>
    <p:cSldViewPr snapToGrid="0" snapToObjects="1">
      <p:cViewPr varScale="1">
        <p:scale>
          <a:sx n="86" d="100"/>
          <a:sy n="86" d="100"/>
        </p:scale>
        <p:origin x="1088" y="192"/>
      </p:cViewPr>
      <p:guideLst>
        <p:guide orient="horz" pos="2184"/>
        <p:guide pos="3864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1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0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FLOPs,</a:t>
            </a:r>
            <a:r>
              <a:rPr lang="en-US" baseline="0" dirty="0"/>
              <a:t> </a:t>
            </a:r>
            <a:r>
              <a:rPr lang="en-US" dirty="0"/>
              <a:t>numbers for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8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Model scoring that drove Google to develop new hardware, not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98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0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69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99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8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4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01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24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02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7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48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93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</a:t>
            </a:r>
            <a:r>
              <a:rPr lang="en-US" dirty="0" err="1"/>
              <a:t>github</a:t>
            </a:r>
            <a:r>
              <a:rPr lang="en-US" baseline="0" dirty="0"/>
              <a:t>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of systems for AI/ML</a:t>
            </a:r>
            <a:r>
              <a:rPr lang="en-US" baseline="0" dirty="0"/>
              <a:t> has been training</a:t>
            </a:r>
          </a:p>
          <a:p>
            <a:endParaRPr lang="en-US" baseline="0" dirty="0"/>
          </a:p>
          <a:p>
            <a:r>
              <a:rPr lang="en-US" baseline="0" dirty="0"/>
              <a:t>cite paper logos instead of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4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sits adjacent to analytics frameworks</a:t>
            </a:r>
          </a:p>
          <a:p>
            <a:r>
              <a:rPr lang="en-US" dirty="0"/>
              <a:t>Clipper provides</a:t>
            </a:r>
            <a:r>
              <a:rPr lang="en-US" baseline="0" dirty="0"/>
              <a:t> the mechanism to bridge analytics and serving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92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all you need to do</a:t>
            </a:r>
            <a:r>
              <a:rPr lang="en-US" baseline="0" dirty="0"/>
              <a:t> to launch a Clipper cluster is pip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Why a system? Because system challenges not AI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60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64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  <a:p>
            <a:r>
              <a:rPr lang="en-US" dirty="0"/>
              <a:t>What</a:t>
            </a:r>
            <a:r>
              <a:rPr lang="en-US" baseline="0" dirty="0"/>
              <a:t> is an application?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4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6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1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4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0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284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841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Black-box</a:t>
            </a:r>
            <a:r>
              <a:rPr lang="en-US" baseline="0" dirty="0"/>
              <a:t>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062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doesn’t have</a:t>
            </a:r>
            <a:r>
              <a:rPr lang="en-US" baseline="0" dirty="0"/>
              <a:t> to learn any new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34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5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frontend dev</a:t>
            </a:r>
            <a:r>
              <a:rPr lang="en-US" baseline="0" dirty="0"/>
              <a:t> </a:t>
            </a:r>
            <a:r>
              <a:rPr lang="en-US" baseline="0"/>
              <a:t>perspective Clipper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0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73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05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9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731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adopts</a:t>
            </a:r>
            <a:r>
              <a:rPr lang="en-US" baseline="0" dirty="0"/>
              <a:t> a more monolithic architecture with both the serving and model-evaluation code in a single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performance gains from a monolithic</a:t>
            </a:r>
            <a:r>
              <a:rPr lang="en-US" baseline="0" dirty="0"/>
              <a:t> design are minimal, but the advantages of containerized system allow us to do a lot more across different frameworks</a:t>
            </a:r>
          </a:p>
          <a:p>
            <a:endParaRPr lang="en-US" baseline="0" dirty="0"/>
          </a:p>
          <a:p>
            <a:r>
              <a:rPr lang="en-US" baseline="0" dirty="0"/>
              <a:t>Don’t have to re-implement all this stuff for each new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46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92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79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1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5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7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4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875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7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3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25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28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68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0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56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566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644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7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92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774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24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31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05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814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07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registering endpoints</a:t>
            </a:r>
          </a:p>
          <a:p>
            <a:endParaRPr lang="en-US" dirty="0"/>
          </a:p>
          <a:p>
            <a:r>
              <a:rPr lang="en-US" dirty="0"/>
              <a:t>endpoint</a:t>
            </a:r>
            <a:r>
              <a:rPr lang="en-US" baseline="0" dirty="0"/>
              <a:t>s get attached to different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578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2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</a:t>
            </a:r>
            <a:r>
              <a:rPr lang="en-US" baseline="0" dirty="0"/>
              <a:t> sauce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556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clipper.ai</a:t>
            </a:r>
            <a:r>
              <a:rPr lang="en-US" dirty="0"/>
              <a:t>/examples/spark-demo/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93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090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738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16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3726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63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model-abstraction</a:t>
            </a:r>
            <a:r>
              <a:rPr lang="en-US" baseline="0" dirty="0"/>
              <a:t> layer lets you plug in many models, model selection layer chooses between them</a:t>
            </a:r>
          </a:p>
          <a:p>
            <a:endParaRPr lang="en-US" baseline="0" dirty="0"/>
          </a:p>
          <a:p>
            <a:r>
              <a:rPr lang="en-US" baseline="0" dirty="0"/>
              <a:t>introduce learning </a:t>
            </a:r>
            <a:r>
              <a:rPr lang="en-US" baseline="0"/>
              <a:t>in selection layer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81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</a:t>
            </a:r>
            <a:r>
              <a:rPr lang="en-US" baseline="0" dirty="0"/>
              <a:t> combining predictions from multiple models we can improve application accuracy and quantify confidence in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93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307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“Not a cat picture”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29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4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63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257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37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37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84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batching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6ACB-100D-5B4C-BC64-E629848E73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C3FF-DF27-AF47-BFD6-0D47FC55F5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EBAA-DCBB-ED4F-9431-842CDF6594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DFFE-375B-B241-8D38-CD1521CDBD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1E04F-07CB-E241-8286-C61CC9222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B3EC-E5AF-1C4F-9372-AFC3A7799A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5288-EED4-D44B-8C41-DCECF881C9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81D-B98B-4040-8545-C95CA1E914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B220-9870-E346-A0A5-083495DDAC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812E-51FC-3644-84E3-C85B21109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8868-013C-7845-B6FA-CF1A73C272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A73D0DD8-8543-B046-9827-04F0B7BED4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6/5/18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per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ucbrise/clipp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tiff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tif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png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82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20.tiff"/><Relationship Id="rId4" Type="http://schemas.openxmlformats.org/officeDocument/2006/relationships/image" Target="../media/image48.png"/><Relationship Id="rId9" Type="http://schemas.openxmlformats.org/officeDocument/2006/relationships/image" Target="../media/image85.tif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21.tiff"/><Relationship Id="rId4" Type="http://schemas.openxmlformats.org/officeDocument/2006/relationships/image" Target="../media/image85.tif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86.tiff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://clipper.ai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png"/><Relationship Id="rId9" Type="http://schemas.openxmlformats.org/officeDocument/2006/relationships/image" Target="../media/image46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tiff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tif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png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4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4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42.tiff"/><Relationship Id="rId12" Type="http://schemas.openxmlformats.org/officeDocument/2006/relationships/image" Target="../media/image5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11" Type="http://schemas.openxmlformats.org/officeDocument/2006/relationships/image" Target="../media/image20.tiff"/><Relationship Id="rId5" Type="http://schemas.openxmlformats.org/officeDocument/2006/relationships/image" Target="../media/image49.tiff"/><Relationship Id="rId1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29.tiff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52.png"/><Relationship Id="rId3" Type="http://schemas.openxmlformats.org/officeDocument/2006/relationships/image" Target="../media/image54.tiff"/><Relationship Id="rId7" Type="http://schemas.openxmlformats.org/officeDocument/2006/relationships/image" Target="../media/image41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2.tiff"/><Relationship Id="rId5" Type="http://schemas.openxmlformats.org/officeDocument/2006/relationships/image" Target="../media/image55.png"/><Relationship Id="rId15" Type="http://schemas.openxmlformats.org/officeDocument/2006/relationships/image" Target="../media/image20.tiff"/><Relationship Id="rId10" Type="http://schemas.openxmlformats.org/officeDocument/2006/relationships/image" Target="../media/image50.tiff"/><Relationship Id="rId4" Type="http://schemas.openxmlformats.org/officeDocument/2006/relationships/image" Target="../media/image48.png"/><Relationship Id="rId9" Type="http://schemas.openxmlformats.org/officeDocument/2006/relationships/image" Target="../media/image49.tiff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tiff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tif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png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52.png"/><Relationship Id="rId3" Type="http://schemas.openxmlformats.org/officeDocument/2006/relationships/image" Target="../media/image54.tiff"/><Relationship Id="rId7" Type="http://schemas.openxmlformats.org/officeDocument/2006/relationships/image" Target="../media/image41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2.tiff"/><Relationship Id="rId5" Type="http://schemas.openxmlformats.org/officeDocument/2006/relationships/image" Target="../media/image55.png"/><Relationship Id="rId15" Type="http://schemas.openxmlformats.org/officeDocument/2006/relationships/image" Target="../media/image20.tiff"/><Relationship Id="rId10" Type="http://schemas.openxmlformats.org/officeDocument/2006/relationships/image" Target="../media/image50.tiff"/><Relationship Id="rId4" Type="http://schemas.openxmlformats.org/officeDocument/2006/relationships/image" Target="../media/image48.png"/><Relationship Id="rId9" Type="http://schemas.openxmlformats.org/officeDocument/2006/relationships/image" Target="../media/image49.tiff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52.png"/><Relationship Id="rId3" Type="http://schemas.openxmlformats.org/officeDocument/2006/relationships/image" Target="../media/image54.tiff"/><Relationship Id="rId7" Type="http://schemas.openxmlformats.org/officeDocument/2006/relationships/image" Target="../media/image41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42.tiff"/><Relationship Id="rId5" Type="http://schemas.openxmlformats.org/officeDocument/2006/relationships/image" Target="../media/image55.png"/><Relationship Id="rId15" Type="http://schemas.openxmlformats.org/officeDocument/2006/relationships/image" Target="../media/image20.tiff"/><Relationship Id="rId10" Type="http://schemas.openxmlformats.org/officeDocument/2006/relationships/image" Target="../media/image50.tiff"/><Relationship Id="rId4" Type="http://schemas.openxmlformats.org/officeDocument/2006/relationships/image" Target="../media/image48.png"/><Relationship Id="rId9" Type="http://schemas.openxmlformats.org/officeDocument/2006/relationships/image" Target="../media/image49.tiff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1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0" Type="http://schemas.openxmlformats.org/officeDocument/2006/relationships/image" Target="../media/image20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49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13" Type="http://schemas.openxmlformats.org/officeDocument/2006/relationships/image" Target="../media/image42.tiff"/><Relationship Id="rId3" Type="http://schemas.openxmlformats.org/officeDocument/2006/relationships/image" Target="../media/image57.tiff"/><Relationship Id="rId7" Type="http://schemas.openxmlformats.org/officeDocument/2006/relationships/image" Target="../media/image41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52.png"/><Relationship Id="rId5" Type="http://schemas.openxmlformats.org/officeDocument/2006/relationships/image" Target="../media/image59.png"/><Relationship Id="rId15" Type="http://schemas.openxmlformats.org/officeDocument/2006/relationships/image" Target="../media/image29.tiff"/><Relationship Id="rId10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openxmlformats.org/officeDocument/2006/relationships/image" Target="../media/image50.tiff"/><Relationship Id="rId14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9.tif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20.tiff"/><Relationship Id="rId10" Type="http://schemas.openxmlformats.org/officeDocument/2006/relationships/image" Target="../media/image41.png"/><Relationship Id="rId4" Type="http://schemas.openxmlformats.org/officeDocument/2006/relationships/image" Target="../media/image42.tiff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tiff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tif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5" Type="http://schemas.openxmlformats.org/officeDocument/2006/relationships/image" Target="../media/image34.png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2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5" Type="http://schemas.openxmlformats.org/officeDocument/2006/relationships/image" Target="../media/image20.tiff"/><Relationship Id="rId10" Type="http://schemas.openxmlformats.org/officeDocument/2006/relationships/image" Target="../media/image49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2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5" Type="http://schemas.openxmlformats.org/officeDocument/2006/relationships/image" Target="../media/image20.tiff"/><Relationship Id="rId10" Type="http://schemas.openxmlformats.org/officeDocument/2006/relationships/image" Target="../media/image49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0.tif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42.tiff"/><Relationship Id="rId4" Type="http://schemas.openxmlformats.org/officeDocument/2006/relationships/image" Target="../media/image64.tiff"/><Relationship Id="rId9" Type="http://schemas.openxmlformats.org/officeDocument/2006/relationships/image" Target="../media/image29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2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5" Type="http://schemas.openxmlformats.org/officeDocument/2006/relationships/image" Target="../media/image20.tiff"/><Relationship Id="rId10" Type="http://schemas.openxmlformats.org/officeDocument/2006/relationships/image" Target="../media/image49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49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9.tif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10" Type="http://schemas.openxmlformats.org/officeDocument/2006/relationships/image" Target="../media/image42.tiff"/><Relationship Id="rId4" Type="http://schemas.openxmlformats.org/officeDocument/2006/relationships/image" Target="../media/image49.tiff"/><Relationship Id="rId9" Type="http://schemas.openxmlformats.org/officeDocument/2006/relationships/image" Target="../media/image20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2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5" Type="http://schemas.openxmlformats.org/officeDocument/2006/relationships/image" Target="../media/image20.tiff"/><Relationship Id="rId10" Type="http://schemas.openxmlformats.org/officeDocument/2006/relationships/image" Target="../media/image49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2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0.tiff"/><Relationship Id="rId5" Type="http://schemas.openxmlformats.org/officeDocument/2006/relationships/image" Target="../media/image57.tiff"/><Relationship Id="rId15" Type="http://schemas.openxmlformats.org/officeDocument/2006/relationships/image" Target="../media/image20.tiff"/><Relationship Id="rId10" Type="http://schemas.openxmlformats.org/officeDocument/2006/relationships/image" Target="../media/image49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Relationship Id="rId1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57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2.tiff"/><Relationship Id="rId4" Type="http://schemas.openxmlformats.org/officeDocument/2006/relationships/image" Target="../media/image58.png"/><Relationship Id="rId9" Type="http://schemas.openxmlformats.org/officeDocument/2006/relationships/image" Target="../media/image29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tiff"/><Relationship Id="rId10" Type="http://schemas.openxmlformats.org/officeDocument/2006/relationships/image" Target="../media/image20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64.tiff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0.tiff"/><Relationship Id="rId4" Type="http://schemas.openxmlformats.org/officeDocument/2006/relationships/image" Target="../media/image65.png"/><Relationship Id="rId9" Type="http://schemas.openxmlformats.org/officeDocument/2006/relationships/image" Target="../media/image42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2.tif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tiff"/><Relationship Id="rId10" Type="http://schemas.openxmlformats.org/officeDocument/2006/relationships/image" Target="../media/image20.tiff"/><Relationship Id="rId4" Type="http://schemas.openxmlformats.org/officeDocument/2006/relationships/image" Target="../media/image29.tiff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iff"/><Relationship Id="rId4" Type="http://schemas.openxmlformats.org/officeDocument/2006/relationships/image" Target="../media/image20.tif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613" y="3900487"/>
            <a:ext cx="5630779" cy="2820989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Dan </a:t>
            </a:r>
            <a:r>
              <a:rPr lang="en-US" sz="3000" b="1" dirty="0" err="1"/>
              <a:t>Crankshaw</a:t>
            </a:r>
            <a:endParaRPr lang="en-US" sz="3000" b="1" dirty="0"/>
          </a:p>
          <a:p>
            <a:r>
              <a:rPr lang="en-US" dirty="0" err="1"/>
              <a:t>crankshaw@cs.berkeley.edu</a:t>
            </a:r>
            <a:endParaRPr lang="en-US" sz="2600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http://clipper.ai</a:t>
            </a:r>
            <a:endParaRPr lang="en-US" dirty="0"/>
          </a:p>
          <a:p>
            <a:r>
              <a:rPr lang="en-US" dirty="0">
                <a:hlinkClick r:id="rId4"/>
              </a:rPr>
              <a:t>https://github.com/ucbrise/clipper</a:t>
            </a:r>
            <a:endParaRPr lang="en-US" dirty="0"/>
          </a:p>
          <a:p>
            <a:endParaRPr lang="en-US" b="1" dirty="0"/>
          </a:p>
          <a:p>
            <a:r>
              <a:rPr lang="en-US" i="1" dirty="0"/>
              <a:t>November 29, 2017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613" y="206972"/>
            <a:ext cx="11756573" cy="33101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Low-Latency Online Prediction Serving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613" y="0"/>
            <a:ext cx="493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641" y="0"/>
            <a:ext cx="3425952" cy="10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84" y="4687888"/>
            <a:ext cx="2538596" cy="203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1170533" y="3136086"/>
            <a:ext cx="3061506" cy="231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" y="1571626"/>
            <a:ext cx="6118529" cy="18010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Challenges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511" y="5523250"/>
            <a:ext cx="5420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low-latency, high-throughput serving workloads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785670" y="1956634"/>
            <a:ext cx="4997115" cy="2541345"/>
            <a:chOff x="597938" y="2491245"/>
            <a:chExt cx="11345409" cy="445836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50" name="Slide Number Placeholder 8"/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10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6479915" y="5101123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08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94" y="16744"/>
            <a:ext cx="10515600" cy="1325563"/>
          </a:xfrm>
        </p:spPr>
        <p:txBody>
          <a:bodyPr/>
          <a:lstStyle/>
          <a:p>
            <a:r>
              <a:rPr lang="en-US" dirty="0"/>
              <a:t>Status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3467100"/>
            <a:ext cx="10515600" cy="3041649"/>
          </a:xfrm>
        </p:spPr>
        <p:txBody>
          <a:bodyPr>
            <a:normAutofit/>
          </a:bodyPr>
          <a:lstStyle/>
          <a:p>
            <a:pPr>
              <a:spcBef>
                <a:spcPts val="3600"/>
              </a:spcBef>
              <a:buSzPct val="75000"/>
            </a:pPr>
            <a:r>
              <a:rPr lang="en-US" dirty="0"/>
              <a:t>0.2 released in September, 0.3 release under way</a:t>
            </a:r>
          </a:p>
          <a:p>
            <a:pPr>
              <a:spcBef>
                <a:spcPts val="3600"/>
              </a:spcBef>
              <a:buSzPct val="75000"/>
            </a:pPr>
            <a:r>
              <a:rPr lang="en-US" dirty="0"/>
              <a:t>Actively working with early users</a:t>
            </a:r>
          </a:p>
          <a:p>
            <a:pPr>
              <a:spcBef>
                <a:spcPts val="3600"/>
              </a:spcBef>
              <a:buSzPct val="75000"/>
            </a:pPr>
            <a:r>
              <a:rPr lang="en-US" dirty="0"/>
              <a:t>Post issues and questions on GitHub and subscribe to our mailing list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clipper-dev@googlegroups.com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7638" y="1478751"/>
            <a:ext cx="12044362" cy="1185863"/>
            <a:chOff x="111919" y="5350664"/>
            <a:chExt cx="12044362" cy="1185863"/>
          </a:xfrm>
        </p:grpSpPr>
        <p:sp>
          <p:nvSpPr>
            <p:cNvPr id="8" name="Rounded Rectangle 7"/>
            <p:cNvSpPr/>
            <p:nvPr/>
          </p:nvSpPr>
          <p:spPr>
            <a:xfrm>
              <a:off x="285750" y="5350664"/>
              <a:ext cx="11644313" cy="118586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919" y="5479256"/>
              <a:ext cx="1204436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https://github.com/ucbrise/clipper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83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495" y="1676241"/>
            <a:ext cx="9301210" cy="3581717"/>
          </a:xfrm>
        </p:spPr>
        <p:txBody>
          <a:bodyPr>
            <a:noAutofit/>
          </a:bodyPr>
          <a:lstStyle/>
          <a:p>
            <a:pPr algn="ctr"/>
            <a:r>
              <a:rPr lang="en-US" sz="7500" b="1" i="1" dirty="0">
                <a:solidFill>
                  <a:schemeClr val="accent1">
                    <a:lumMod val="50000"/>
                  </a:schemeClr>
                </a:solidFill>
              </a:rPr>
              <a:t>Serving Multi-Model Pipelines</a:t>
            </a:r>
            <a:br>
              <a:rPr lang="en-US" sz="7500" b="1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7500" b="1" i="1" dirty="0">
                <a:solidFill>
                  <a:schemeClr val="accent1">
                    <a:lumMod val="50000"/>
                  </a:schemeClr>
                </a:solidFill>
              </a:rPr>
              <a:t>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1596727960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5286374"/>
          </a:xfrm>
        </p:spPr>
        <p:txBody>
          <a:bodyPr>
            <a:normAutofit/>
          </a:bodyPr>
          <a:lstStyle/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Containerized frameworks: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unified abstraction and isolation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caching and batching: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optimize throughput and latency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model composition: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improved accuracy through ensembles and bandits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Technologies inside Clipper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743" y="1262964"/>
            <a:ext cx="11311467" cy="32375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0888" y="2588527"/>
            <a:ext cx="11021176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*Explored in research prototype</a:t>
            </a:r>
          </a:p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[NSDI 2017]</a:t>
            </a:r>
          </a:p>
        </p:txBody>
      </p:sp>
    </p:spTree>
    <p:extLst>
      <p:ext uri="{BB962C8B-B14F-4D97-AF65-F5344CB8AC3E}">
        <p14:creationId xmlns:p14="http://schemas.microsoft.com/office/powerpoint/2010/main" val="17021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01" y="3110253"/>
            <a:ext cx="10997397" cy="707886"/>
            <a:chOff x="634701" y="3110253"/>
            <a:chExt cx="10997397" cy="707886"/>
          </a:xfrm>
        </p:grpSpPr>
        <p:sp>
          <p:nvSpPr>
            <p:cNvPr id="85" name="Rectangle 8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35577" y="3110253"/>
              <a:ext cx="6052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Improve accuracy through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bandit methods and ensembles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online learning,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personalization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27" name="Rectangle 26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68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4701" y="312630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38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34701" y="3946785"/>
            <a:ext cx="10997397" cy="1181124"/>
          </a:xfrm>
          <a:prstGeom prst="rect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Abstraction Layer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27" name="Rectangle 26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634701" y="3142263"/>
            <a:ext cx="10997397" cy="675637"/>
            <a:chOff x="634701" y="3126303"/>
            <a:chExt cx="10997397" cy="675637"/>
          </a:xfrm>
        </p:grpSpPr>
        <p:sp>
          <p:nvSpPr>
            <p:cNvPr id="55" name="Rectangle 54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44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90" b="10664"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4701" y="221263"/>
            <a:ext cx="10997397" cy="675637"/>
            <a:chOff x="634701" y="3126303"/>
            <a:chExt cx="10997397" cy="675637"/>
          </a:xfrm>
        </p:grpSpPr>
        <p:sp>
          <p:nvSpPr>
            <p:cNvPr id="64" name="Rectangle 63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21542" y="2216858"/>
            <a:ext cx="10592144" cy="32685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Exploit multiple models to estimate confidence</a:t>
            </a:r>
          </a:p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 Use multi-armed bandit algorithms to learn optimal model-selection online</a:t>
            </a:r>
          </a:p>
          <a:p>
            <a:pPr>
              <a:lnSpc>
                <a:spcPct val="100000"/>
              </a:lnSpc>
              <a:spcBef>
                <a:spcPts val="2200"/>
              </a:spcBef>
              <a:buClr>
                <a:srgbClr val="0075CB"/>
              </a:buClr>
            </a:pPr>
            <a:r>
              <a:rPr lang="en-US" sz="3800" dirty="0">
                <a:solidFill>
                  <a:srgbClr val="0075CB"/>
                </a:solidFill>
              </a:rPr>
              <a:t> Online personalization across ML frameworks</a:t>
            </a:r>
          </a:p>
        </p:txBody>
      </p:sp>
    </p:spTree>
    <p:extLst>
      <p:ext uri="{BB962C8B-B14F-4D97-AF65-F5344CB8AC3E}">
        <p14:creationId xmlns:p14="http://schemas.microsoft.com/office/powerpoint/2010/main" val="128978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8" y="-1786688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450923"/>
            <a:ext cx="11344122" cy="153754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54780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90" b="10664"/>
          <a:stretch/>
        </p:blipFill>
        <p:spPr>
          <a:xfrm>
            <a:off x="5408471" y="-1696011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685" y="-1696011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14" y="-1696011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1772328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-1696011"/>
            <a:ext cx="1652740" cy="486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72114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1123111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1123111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109797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77380" y="5369308"/>
            <a:ext cx="2680814" cy="1145620"/>
            <a:chOff x="1377380" y="4839922"/>
            <a:chExt cx="2680814" cy="1145620"/>
          </a:xfrm>
        </p:grpSpPr>
        <p:grpSp>
          <p:nvGrpSpPr>
            <p:cNvPr id="39" name="Group 38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244106" y="4371349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375861" y="2070049"/>
            <a:ext cx="2678816" cy="1147872"/>
            <a:chOff x="1375861" y="2436346"/>
            <a:chExt cx="2678816" cy="1147872"/>
          </a:xfrm>
        </p:grpSpPr>
        <p:grpSp>
          <p:nvGrpSpPr>
            <p:cNvPr id="34" name="Group 33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91" name="Group 90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61474" y="3721765"/>
            <a:ext cx="3493203" cy="1581527"/>
            <a:chOff x="561474" y="3192379"/>
            <a:chExt cx="3493203" cy="1581527"/>
          </a:xfrm>
        </p:grpSpPr>
        <p:grpSp>
          <p:nvGrpSpPr>
            <p:cNvPr id="28" name="Group 27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61474" y="319237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53492" y="2009346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1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1759966" y="2452511"/>
            <a:ext cx="2678816" cy="1147872"/>
            <a:chOff x="1375861" y="2436346"/>
            <a:chExt cx="2678816" cy="1147872"/>
          </a:xfrm>
        </p:grpSpPr>
        <p:grpSp>
          <p:nvGrpSpPr>
            <p:cNvPr id="193" name="Group 192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210" name="Group 209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212" name="Rectangle 211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211" name="Rectangle 210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98" name="Straight Arrow Connector 197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204" name="Group 203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95" name="Group 194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96" name="Oval 195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5" name="TextBox 214"/>
          <p:cNvSpPr txBox="1"/>
          <p:nvPr/>
        </p:nvSpPr>
        <p:spPr>
          <a:xfrm>
            <a:off x="4486497" y="2450038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2184666" y="2860020"/>
            <a:ext cx="2678816" cy="1147872"/>
            <a:chOff x="1375861" y="2436346"/>
            <a:chExt cx="2678816" cy="1147872"/>
          </a:xfrm>
        </p:grpSpPr>
        <p:grpSp>
          <p:nvGrpSpPr>
            <p:cNvPr id="149" name="Group 148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9" name="Picture 16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67" name="Rectangle 166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54" name="Straight Arrow Connector 153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9" name="Straight Arrow Connector 158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61" name="Oval 160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51" name="Group 150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3" name="Freeform 152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6" name="TextBox 215"/>
          <p:cNvSpPr txBox="1"/>
          <p:nvPr/>
        </p:nvSpPr>
        <p:spPr>
          <a:xfrm>
            <a:off x="4914232" y="2875311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77498" y="2263591"/>
            <a:ext cx="40075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i="1" dirty="0">
                <a:latin typeface="Helvetica Neue Light" charset="0"/>
                <a:ea typeface="Helvetica Neue Light" charset="0"/>
                <a:cs typeface="Helvetica Neue Light" charset="0"/>
              </a:rPr>
              <a:t>Periodic retraining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527153" y="4677413"/>
            <a:ext cx="51493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i="1" dirty="0">
                <a:latin typeface="Helvetica Neue Light" charset="0"/>
                <a:ea typeface="Helvetica Neue Light" charset="0"/>
                <a:cs typeface="Helvetica Neue Light" charset="0"/>
              </a:rPr>
              <a:t>Experiment with new models and frameworks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61374" y="5657575"/>
            <a:ext cx="1011792" cy="538187"/>
          </a:xfrm>
          <a:prstGeom prst="rect">
            <a:avLst/>
          </a:prstGeom>
        </p:spPr>
      </p:pic>
      <p:grpSp>
        <p:nvGrpSpPr>
          <p:cNvPr id="139" name="Group 138"/>
          <p:cNvGrpSpPr/>
          <p:nvPr/>
        </p:nvGrpSpPr>
        <p:grpSpPr>
          <a:xfrm>
            <a:off x="634701" y="221263"/>
            <a:ext cx="10997397" cy="675637"/>
            <a:chOff x="634701" y="3126303"/>
            <a:chExt cx="10997397" cy="675637"/>
          </a:xfrm>
        </p:grpSpPr>
        <p:sp>
          <p:nvSpPr>
            <p:cNvPr id="140" name="Rectangle 139"/>
            <p:cNvSpPr/>
            <p:nvPr/>
          </p:nvSpPr>
          <p:spPr>
            <a:xfrm>
              <a:off x="634701" y="3126303"/>
              <a:ext cx="10997397" cy="67563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Selection Layer</a:t>
              </a: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0876" y="323210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Selection Policy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102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5" grpId="0"/>
      <p:bldP spid="216" grpId="0"/>
      <p:bldP spid="2" grpId="0"/>
      <p:bldP spid="13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3455378" y="1400922"/>
            <a:ext cx="2678816" cy="1147872"/>
            <a:chOff x="1375861" y="2436346"/>
            <a:chExt cx="2678816" cy="1147872"/>
          </a:xfrm>
        </p:grpSpPr>
        <p:grpSp>
          <p:nvGrpSpPr>
            <p:cNvPr id="106" name="Group 10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52" name="Rectangle 151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8" name="Oval 147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08" name="Group 10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3453380" y="5050987"/>
            <a:ext cx="2680814" cy="1145620"/>
            <a:chOff x="1377380" y="4839922"/>
            <a:chExt cx="2680814" cy="1145620"/>
          </a:xfrm>
        </p:grpSpPr>
        <p:grpSp>
          <p:nvGrpSpPr>
            <p:cNvPr id="178" name="Group 177"/>
            <p:cNvGrpSpPr/>
            <p:nvPr/>
          </p:nvGrpSpPr>
          <p:grpSpPr>
            <a:xfrm>
              <a:off x="1377380" y="4839922"/>
              <a:ext cx="2680814" cy="1145620"/>
              <a:chOff x="3244106" y="4371349"/>
              <a:chExt cx="2680814" cy="1145620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3244106" y="4371349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662814" y="4371349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2293516" y="4909362"/>
              <a:ext cx="1425519" cy="1011936"/>
              <a:chOff x="4012915" y="2055821"/>
              <a:chExt cx="3361299" cy="2386094"/>
            </a:xfrm>
          </p:grpSpPr>
          <p:cxnSp>
            <p:nvCxnSpPr>
              <p:cNvPr id="183" name="Straight Arrow Connector 182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89" name="Group 188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90" name="Oval 189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2605309" y="5014363"/>
              <a:ext cx="801933" cy="801934"/>
              <a:chOff x="5724072" y="7333"/>
              <a:chExt cx="2080007" cy="2080009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2637474" y="3403444"/>
            <a:ext cx="3493203" cy="1581527"/>
            <a:chOff x="561474" y="3192379"/>
            <a:chExt cx="3493203" cy="1581527"/>
          </a:xfrm>
        </p:grpSpPr>
        <p:grpSp>
          <p:nvGrpSpPr>
            <p:cNvPr id="200" name="Group 199"/>
            <p:cNvGrpSpPr/>
            <p:nvPr/>
          </p:nvGrpSpPr>
          <p:grpSpPr>
            <a:xfrm>
              <a:off x="1376663" y="3627667"/>
              <a:ext cx="2678014" cy="1146239"/>
              <a:chOff x="3243389" y="3159094"/>
              <a:chExt cx="2678014" cy="1146239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3243389" y="3162417"/>
                <a:ext cx="2428345" cy="1142916"/>
                <a:chOff x="3321973" y="3162815"/>
                <a:chExt cx="2428345" cy="1142916"/>
              </a:xfrm>
            </p:grpSpPr>
            <p:sp>
              <p:nvSpPr>
                <p:cNvPr id="220" name="Rectangle 219"/>
                <p:cNvSpPr/>
                <p:nvPr/>
              </p:nvSpPr>
              <p:spPr>
                <a:xfrm>
                  <a:off x="3321973" y="3162815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1" name="Picture 220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273478" y="3314519"/>
                  <a:ext cx="954464" cy="777888"/>
                </a:xfrm>
                <a:prstGeom prst="rect">
                  <a:avLst/>
                </a:prstGeom>
              </p:spPr>
            </p:pic>
          </p:grpSp>
          <p:sp>
            <p:nvSpPr>
              <p:cNvPr id="219" name="Rectangle 218"/>
              <p:cNvSpPr/>
              <p:nvPr/>
            </p:nvSpPr>
            <p:spPr>
              <a:xfrm>
                <a:off x="5659297" y="3159094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2293516" y="3703730"/>
              <a:ext cx="1425519" cy="1011936"/>
              <a:chOff x="4012915" y="2055821"/>
              <a:chExt cx="3361299" cy="2386094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0" name="Straight Arrow Connector 209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212" name="Group 211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213" name="Oval 212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2605309" y="3808731"/>
              <a:ext cx="801933" cy="801934"/>
              <a:chOff x="5724072" y="7333"/>
              <a:chExt cx="2080007" cy="2080009"/>
            </a:xfrm>
          </p:grpSpPr>
          <p:sp>
            <p:nvSpPr>
              <p:cNvPr id="204" name="Oval 203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561474" y="319237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443703" y="2636083"/>
            <a:ext cx="2678816" cy="1147872"/>
            <a:chOff x="1375861" y="2436346"/>
            <a:chExt cx="2678816" cy="1147872"/>
          </a:xfrm>
        </p:grpSpPr>
        <p:grpSp>
          <p:nvGrpSpPr>
            <p:cNvPr id="156" name="Group 155"/>
            <p:cNvGrpSpPr/>
            <p:nvPr/>
          </p:nvGrpSpPr>
          <p:grpSpPr>
            <a:xfrm>
              <a:off x="1375861" y="2436346"/>
              <a:ext cx="2678816" cy="1147872"/>
              <a:chOff x="3242587" y="1967773"/>
              <a:chExt cx="2678816" cy="1147872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3242587" y="1967773"/>
                <a:ext cx="2428345" cy="1142916"/>
                <a:chOff x="3321171" y="1967773"/>
                <a:chExt cx="2428345" cy="1142916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3321171" y="1967773"/>
                  <a:ext cx="2428345" cy="11429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3039967" y="2350277"/>
                  <a:ext cx="1009568" cy="365968"/>
                </a:xfrm>
                <a:prstGeom prst="rect">
                  <a:avLst/>
                </a:prstGeom>
              </p:spPr>
            </p:pic>
          </p:grpSp>
          <p:sp>
            <p:nvSpPr>
              <p:cNvPr id="174" name="Rectangle 173"/>
              <p:cNvSpPr/>
              <p:nvPr/>
            </p:nvSpPr>
            <p:spPr>
              <a:xfrm>
                <a:off x="5659297" y="1970025"/>
                <a:ext cx="262106" cy="114562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293516" y="2502080"/>
              <a:ext cx="1425519" cy="1011936"/>
              <a:chOff x="4012915" y="2055821"/>
              <a:chExt cx="3361299" cy="2386094"/>
            </a:xfrm>
          </p:grpSpPr>
          <p:cxnSp>
            <p:nvCxnSpPr>
              <p:cNvPr id="161" name="Straight Arrow Connector 160"/>
              <p:cNvCxnSpPr/>
              <p:nvPr/>
            </p:nvCxnSpPr>
            <p:spPr>
              <a:xfrm>
                <a:off x="5942928" y="3239934"/>
                <a:ext cx="1431286" cy="893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4287522" y="2193123"/>
                <a:ext cx="1655406" cy="106468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>
                <a:off x="4287522" y="2720995"/>
                <a:ext cx="1655406" cy="52787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4287522" y="3239934"/>
                <a:ext cx="1655406" cy="893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flipV="1">
                <a:off x="4287522" y="3248866"/>
                <a:ext cx="1636592" cy="52787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flipV="1">
                <a:off x="4287522" y="3257800"/>
                <a:ext cx="1636592" cy="104681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grpSp>
            <p:nvGrpSpPr>
              <p:cNvPr id="167" name="Group 166"/>
              <p:cNvGrpSpPr/>
              <p:nvPr/>
            </p:nvGrpSpPr>
            <p:grpSpPr>
              <a:xfrm>
                <a:off x="4012915" y="2055821"/>
                <a:ext cx="274607" cy="2386094"/>
                <a:chOff x="4810479" y="726948"/>
                <a:chExt cx="228603" cy="1986366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4810479" y="726948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4810480" y="1605829"/>
                  <a:ext cx="228602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4810479" y="2045271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4810479" y="2484713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810479" y="1166389"/>
                  <a:ext cx="228603" cy="228601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2605309" y="2607081"/>
              <a:ext cx="801933" cy="801934"/>
              <a:chOff x="5724072" y="7333"/>
              <a:chExt cx="2080007" cy="2080009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724072" y="7333"/>
                <a:ext cx="2080007" cy="2080009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6230972" y="573468"/>
                <a:ext cx="1066207" cy="947739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30" y="2835782"/>
            <a:ext cx="2803687" cy="2013047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5" y="405973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CONFIDENT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4" name="Group 3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3" name="Rounded Rectangle 2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5518572" y="1488153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2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5426812" y="2708110"/>
            <a:ext cx="16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3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47497" y="5351597"/>
            <a:ext cx="1011792" cy="5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4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41667" y="2617015"/>
            <a:ext cx="2678014" cy="1146239"/>
            <a:chOff x="3243389" y="3159094"/>
            <a:chExt cx="2678014" cy="1146239"/>
          </a:xfrm>
        </p:grpSpPr>
        <p:grpSp>
          <p:nvGrpSpPr>
            <p:cNvPr id="28" name="Group 27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29" name="Rectangle 28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40865" y="1425694"/>
            <a:ext cx="2678816" cy="1147872"/>
            <a:chOff x="3242587" y="1967773"/>
            <a:chExt cx="2678816" cy="1147872"/>
          </a:xfrm>
        </p:grpSpPr>
        <p:grpSp>
          <p:nvGrpSpPr>
            <p:cNvPr id="33" name="Group 32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42384" y="3829270"/>
            <a:ext cx="2680814" cy="1145620"/>
            <a:chOff x="3244106" y="4371349"/>
            <a:chExt cx="2680814" cy="1145620"/>
          </a:xfrm>
        </p:grpSpPr>
        <p:sp>
          <p:nvSpPr>
            <p:cNvPr id="41" name="Rectangle 40"/>
            <p:cNvSpPr/>
            <p:nvPr/>
          </p:nvSpPr>
          <p:spPr>
            <a:xfrm>
              <a:off x="3244106" y="4371349"/>
              <a:ext cx="2428345" cy="11429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8520" y="2693078"/>
            <a:ext cx="1425519" cy="1011936"/>
            <a:chOff x="4012915" y="2055821"/>
            <a:chExt cx="3361299" cy="238609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70313" y="2798079"/>
            <a:ext cx="801933" cy="801934"/>
            <a:chOff x="5724072" y="7333"/>
            <a:chExt cx="2080007" cy="2080009"/>
          </a:xfrm>
        </p:grpSpPr>
        <p:sp>
          <p:nvSpPr>
            <p:cNvPr id="65" name="Oval 64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58520" y="3898710"/>
            <a:ext cx="1425519" cy="1011936"/>
            <a:chOff x="4012915" y="2055821"/>
            <a:chExt cx="3361299" cy="2386094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670313" y="4003711"/>
            <a:ext cx="801933" cy="801934"/>
            <a:chOff x="5724072" y="7333"/>
            <a:chExt cx="2080007" cy="2080009"/>
          </a:xfrm>
        </p:grpSpPr>
        <p:sp>
          <p:nvSpPr>
            <p:cNvPr id="82" name="Oval 8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58520" y="1491428"/>
            <a:ext cx="1425519" cy="1011936"/>
            <a:chOff x="4012915" y="2055821"/>
            <a:chExt cx="3361299" cy="238609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670313" y="1596429"/>
            <a:ext cx="801933" cy="801934"/>
            <a:chOff x="5724072" y="7333"/>
            <a:chExt cx="2080007" cy="2080009"/>
          </a:xfrm>
        </p:grpSpPr>
        <p:sp>
          <p:nvSpPr>
            <p:cNvPr id="98" name="Oval 97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3437836" y="5036483"/>
            <a:ext cx="2678816" cy="1147872"/>
            <a:chOff x="3242587" y="1967773"/>
            <a:chExt cx="2678816" cy="1147872"/>
          </a:xfrm>
        </p:grpSpPr>
        <p:grpSp>
          <p:nvGrpSpPr>
            <p:cNvPr id="118" name="Group 117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19" name="Rectangle 118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355491" y="5102217"/>
            <a:ext cx="1425519" cy="1011936"/>
            <a:chOff x="4012915" y="2055821"/>
            <a:chExt cx="3361299" cy="2386094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9" name="Group 128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5" name="Group 134"/>
          <p:cNvGrpSpPr/>
          <p:nvPr/>
        </p:nvGrpSpPr>
        <p:grpSpPr>
          <a:xfrm>
            <a:off x="4667284" y="5207218"/>
            <a:ext cx="801933" cy="801934"/>
            <a:chOff x="5724072" y="7333"/>
            <a:chExt cx="2080007" cy="2080009"/>
          </a:xfrm>
        </p:grpSpPr>
        <p:sp>
          <p:nvSpPr>
            <p:cNvPr id="136" name="Oval 135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7030A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“MAN”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4" y="4059739"/>
            <a:ext cx="12991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“SPACE”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4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UNSURE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140" name="Group 139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147" name="Rounded Rectangle 146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1621" r="17870"/>
          <a:stretch/>
        </p:blipFill>
        <p:spPr>
          <a:xfrm>
            <a:off x="488007" y="1814699"/>
            <a:ext cx="2583090" cy="426889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48649" y="4131635"/>
            <a:ext cx="1011792" cy="5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2329">
            <a:off x="8273172" y="3419833"/>
            <a:ext cx="3061506" cy="231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65" y="587067"/>
            <a:ext cx="10935457" cy="3218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6884" y="3902224"/>
            <a:ext cx="701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Models getting more complex</a:t>
            </a:r>
          </a:p>
          <a:p>
            <a:pPr marL="457200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8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10s of GFLOPs [1]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213129"/>
            <a:ext cx="10972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Support low-latency, high-throughput serving workloads</a:t>
            </a:r>
            <a:endParaRPr lang="en-US" sz="3000" i="1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63242" y="5360215"/>
            <a:ext cx="59353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i="1" dirty="0">
                <a:solidFill>
                  <a:schemeClr val="accent6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Using specialized hardware for predictions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316" y="5237104"/>
            <a:ext cx="7010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Deployed on critical path</a:t>
            </a:r>
          </a:p>
          <a:p>
            <a:pPr marL="457200" indent="-457200">
              <a:spcBef>
                <a:spcPts val="1200"/>
              </a:spcBef>
              <a:buFont typeface="Wingdings" charset="2"/>
              <a:buChar char="Ø"/>
            </a:pPr>
            <a:r>
              <a:rPr lang="en-US" sz="28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Maintain SLOs under heavy load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5641" y="6529766"/>
            <a:ext cx="5903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Helvetica Neue" charset="0"/>
                <a:ea typeface="Helvetica Neue" charset="0"/>
                <a:cs typeface="Helvetica Neue" charset="0"/>
              </a:rPr>
              <a:t>[1] Deep Residual Learning for Image Recognition.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He et al. CVPR 2015.</a:t>
            </a:r>
            <a:endParaRPr lang="en-US" sz="14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2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5" grpId="0"/>
      <p:bldP spid="9" grpId="0" uiExpand="1" build="p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9163" y="-22066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Model Composition Patterns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371483" y="2568554"/>
            <a:ext cx="2047869" cy="1238687"/>
            <a:chOff x="614369" y="1659781"/>
            <a:chExt cx="2047869" cy="1238687"/>
          </a:xfrm>
        </p:grpSpPr>
        <p:grpSp>
          <p:nvGrpSpPr>
            <p:cNvPr id="59" name="Group 58"/>
            <p:cNvGrpSpPr/>
            <p:nvPr/>
          </p:nvGrpSpPr>
          <p:grpSpPr>
            <a:xfrm>
              <a:off x="614369" y="2400284"/>
              <a:ext cx="500062" cy="471487"/>
              <a:chOff x="357188" y="5357813"/>
              <a:chExt cx="500062" cy="471487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395418" y="2426981"/>
              <a:ext cx="500062" cy="471487"/>
              <a:chOff x="357188" y="5357813"/>
              <a:chExt cx="500062" cy="471487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162176" y="2426041"/>
              <a:ext cx="500062" cy="471487"/>
              <a:chOff x="357188" y="5357813"/>
              <a:chExt cx="500062" cy="47148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66" name="Straight Arrow Connector 65"/>
            <p:cNvCxnSpPr>
              <a:stCxn id="57" idx="0"/>
              <a:endCxn id="69" idx="2"/>
            </p:cNvCxnSpPr>
            <p:nvPr/>
          </p:nvCxnSpPr>
          <p:spPr>
            <a:xfrm flipV="1">
              <a:off x="864400" y="1895525"/>
              <a:ext cx="535855" cy="504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1400255" y="1659781"/>
              <a:ext cx="500062" cy="471487"/>
              <a:chOff x="357188" y="5357813"/>
              <a:chExt cx="500062" cy="471487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72" name="Straight Arrow Connector 71"/>
            <p:cNvCxnSpPr>
              <a:stCxn id="61" idx="0"/>
              <a:endCxn id="69" idx="4"/>
            </p:cNvCxnSpPr>
            <p:nvPr/>
          </p:nvCxnSpPr>
          <p:spPr>
            <a:xfrm flipV="1">
              <a:off x="1645449" y="2131268"/>
              <a:ext cx="4837" cy="29571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4" idx="0"/>
              <a:endCxn id="69" idx="6"/>
            </p:cNvCxnSpPr>
            <p:nvPr/>
          </p:nvCxnSpPr>
          <p:spPr>
            <a:xfrm flipH="1" flipV="1">
              <a:off x="1900317" y="1895525"/>
              <a:ext cx="511890" cy="53051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116689" y="3981856"/>
            <a:ext cx="2557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Ensembles can improve accuracy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050369" y="3981856"/>
            <a:ext cx="255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inference with prediction cascades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771931" y="1737342"/>
            <a:ext cx="3433540" cy="2252062"/>
            <a:chOff x="2771931" y="2751770"/>
            <a:chExt cx="3433540" cy="2252062"/>
          </a:xfrm>
        </p:grpSpPr>
        <p:grpSp>
          <p:nvGrpSpPr>
            <p:cNvPr id="84" name="Group 83"/>
            <p:cNvGrpSpPr/>
            <p:nvPr/>
          </p:nvGrpSpPr>
          <p:grpSpPr>
            <a:xfrm>
              <a:off x="4079067" y="4349242"/>
              <a:ext cx="500062" cy="471487"/>
              <a:chOff x="357188" y="5357813"/>
              <a:chExt cx="500062" cy="471487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89" name="Straight Arrow Connector 88"/>
            <p:cNvCxnSpPr>
              <a:stCxn id="85" idx="0"/>
            </p:cNvCxnSpPr>
            <p:nvPr/>
          </p:nvCxnSpPr>
          <p:spPr>
            <a:xfrm flipH="1" flipV="1">
              <a:off x="4321954" y="3582982"/>
              <a:ext cx="7144" cy="7662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5" idx="6"/>
            </p:cNvCxnSpPr>
            <p:nvPr/>
          </p:nvCxnSpPr>
          <p:spPr>
            <a:xfrm flipV="1">
              <a:off x="4579129" y="4125421"/>
              <a:ext cx="398874" cy="4595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/>
            <p:cNvGrpSpPr/>
            <p:nvPr/>
          </p:nvGrpSpPr>
          <p:grpSpPr>
            <a:xfrm>
              <a:off x="4071923" y="3117340"/>
              <a:ext cx="500062" cy="471487"/>
              <a:chOff x="357188" y="5357813"/>
              <a:chExt cx="500062" cy="471487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 97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2857657" y="4260880"/>
              <a:ext cx="1157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Fast model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V="1">
              <a:off x="4522137" y="2751770"/>
              <a:ext cx="414263" cy="46935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4508888" y="4357501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confident then return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71931" y="301683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Slow but accurate model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6103131" y="4212688"/>
            <a:ext cx="281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development through model-reuse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 flipH="1" flipV="1">
            <a:off x="1395418" y="2118658"/>
            <a:ext cx="1" cy="48594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4" name="Group 123"/>
          <p:cNvGrpSpPr/>
          <p:nvPr/>
        </p:nvGrpSpPr>
        <p:grpSpPr>
          <a:xfrm>
            <a:off x="6803208" y="1612772"/>
            <a:ext cx="2061062" cy="2454855"/>
            <a:chOff x="6803208" y="2627200"/>
            <a:chExt cx="2061062" cy="2454855"/>
          </a:xfrm>
        </p:grpSpPr>
        <p:grpSp>
          <p:nvGrpSpPr>
            <p:cNvPr id="106" name="Group 105"/>
            <p:cNvGrpSpPr/>
            <p:nvPr/>
          </p:nvGrpSpPr>
          <p:grpSpPr>
            <a:xfrm>
              <a:off x="6817496" y="4435724"/>
              <a:ext cx="500062" cy="471487"/>
              <a:chOff x="357188" y="5357813"/>
              <a:chExt cx="500062" cy="471487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7458143" y="443572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Pre-trained DNN</a:t>
              </a:r>
            </a:p>
          </p:txBody>
        </p:sp>
        <p:cxnSp>
          <p:nvCxnSpPr>
            <p:cNvPr id="110" name="Straight Arrow Connector 109"/>
            <p:cNvCxnSpPr>
              <a:stCxn id="107" idx="0"/>
            </p:cNvCxnSpPr>
            <p:nvPr/>
          </p:nvCxnSpPr>
          <p:spPr>
            <a:xfrm flipH="1" flipV="1">
              <a:off x="7060383" y="3582982"/>
              <a:ext cx="7144" cy="8527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4" name="Group 113"/>
            <p:cNvGrpSpPr/>
            <p:nvPr/>
          </p:nvGrpSpPr>
          <p:grpSpPr>
            <a:xfrm>
              <a:off x="6803208" y="3111115"/>
              <a:ext cx="500062" cy="471487"/>
              <a:chOff x="357188" y="5357813"/>
              <a:chExt cx="500062" cy="47148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7177223" y="294869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Task-specific model</a:t>
              </a:r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H="1" flipV="1">
              <a:off x="7067527" y="2627200"/>
              <a:ext cx="1" cy="4859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/>
          <p:cNvSpPr txBox="1"/>
          <p:nvPr/>
        </p:nvSpPr>
        <p:spPr>
          <a:xfrm>
            <a:off x="9098735" y="4238082"/>
            <a:ext cx="281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 specialization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8320176" y="582535"/>
            <a:ext cx="4168601" cy="3655547"/>
            <a:chOff x="8491631" y="1596963"/>
            <a:chExt cx="4168601" cy="3655547"/>
          </a:xfrm>
        </p:grpSpPr>
        <p:grpSp>
          <p:nvGrpSpPr>
            <p:cNvPr id="128" name="Group 127"/>
            <p:cNvGrpSpPr/>
            <p:nvPr/>
          </p:nvGrpSpPr>
          <p:grpSpPr>
            <a:xfrm>
              <a:off x="10827775" y="4606179"/>
              <a:ext cx="500062" cy="471487"/>
              <a:chOff x="357188" y="5357813"/>
              <a:chExt cx="500062" cy="471487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Freeform 136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11254105" y="4606179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Object detector</a:t>
              </a:r>
            </a:p>
          </p:txBody>
        </p:sp>
        <p:cxnSp>
          <p:nvCxnSpPr>
            <p:cNvPr id="130" name="Straight Arrow Connector 129"/>
            <p:cNvCxnSpPr>
              <a:endCxn id="140" idx="4"/>
            </p:cNvCxnSpPr>
            <p:nvPr/>
          </p:nvCxnSpPr>
          <p:spPr>
            <a:xfrm flipH="1" flipV="1">
              <a:off x="10215788" y="3762579"/>
              <a:ext cx="862018" cy="8436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11099451" y="2391456"/>
              <a:ext cx="500062" cy="471487"/>
              <a:chOff x="357188" y="5357813"/>
              <a:chExt cx="500062" cy="471487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Freeform 134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33" name="Straight Arrow Connector 132"/>
            <p:cNvCxnSpPr>
              <a:stCxn id="140" idx="0"/>
              <a:endCxn id="134" idx="3"/>
            </p:cNvCxnSpPr>
            <p:nvPr/>
          </p:nvCxnSpPr>
          <p:spPr>
            <a:xfrm flipV="1">
              <a:off x="10215788" y="2793895"/>
              <a:ext cx="956895" cy="49719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>
              <a:off x="9965757" y="3291092"/>
              <a:ext cx="500062" cy="471487"/>
              <a:chOff x="357188" y="5357813"/>
              <a:chExt cx="500062" cy="471487"/>
            </a:xfrm>
          </p:grpSpPr>
          <p:sp>
            <p:nvSpPr>
              <p:cNvPr id="140" name="Oval 139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9376806" y="4098882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object detected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441982" y="2911713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face detected</a:t>
              </a: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9858602" y="2104260"/>
              <a:ext cx="500062" cy="471487"/>
              <a:chOff x="357188" y="5357813"/>
              <a:chExt cx="500062" cy="471487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reeform 146"/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940666" y="2748638"/>
              <a:ext cx="16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Else</a:t>
              </a:r>
            </a:p>
          </p:txBody>
        </p:sp>
        <p:cxnSp>
          <p:nvCxnSpPr>
            <p:cNvPr id="151" name="Straight Arrow Connector 150"/>
            <p:cNvCxnSpPr>
              <a:stCxn id="140" idx="0"/>
            </p:cNvCxnSpPr>
            <p:nvPr/>
          </p:nvCxnSpPr>
          <p:spPr>
            <a:xfrm flipH="1" flipV="1">
              <a:off x="10101488" y="2560847"/>
              <a:ext cx="114300" cy="73024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10065769" y="1596963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8491631" y="334125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Face detector</a:t>
              </a: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 flipH="1" flipV="1">
              <a:off x="11349482" y="1892285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11106702" y="4143969"/>
              <a:ext cx="378511" cy="4650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1" name="TextBox 160"/>
          <p:cNvSpPr txBox="1"/>
          <p:nvPr/>
        </p:nvSpPr>
        <p:spPr>
          <a:xfrm>
            <a:off x="757245" y="5413017"/>
            <a:ext cx="1041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How to efficiently support serving arbitrary model pipelines?</a:t>
            </a:r>
          </a:p>
        </p:txBody>
      </p:sp>
    </p:spTree>
    <p:extLst>
      <p:ext uri="{BB962C8B-B14F-4D97-AF65-F5344CB8AC3E}">
        <p14:creationId xmlns:p14="http://schemas.microsoft.com/office/powerpoint/2010/main" val="7584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5" grpId="0"/>
      <p:bldP spid="126" grpId="0"/>
      <p:bldP spid="16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63138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Challenges </a:t>
            </a:r>
            <a:r>
              <a:rPr lang="en-US" sz="4000" b="1" i="1">
                <a:solidFill>
                  <a:schemeClr val="accent1">
                    <a:lumMod val="50000"/>
                  </a:schemeClr>
                </a:solidFill>
              </a:rPr>
              <a:t>of Serving Model Pipelines</a:t>
            </a:r>
            <a:endParaRPr lang="en-US" sz="4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3288" cy="435133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Complex tradeoff space of latency, throughput, and monetary cost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Many serving workloads are interactive and highly latency-sensitive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Performance and cost depend on model, workload, and physical resources available</a:t>
            </a:r>
          </a:p>
          <a:p>
            <a:pPr>
              <a:spcAft>
                <a:spcPts val="600"/>
              </a:spcAft>
            </a:pPr>
            <a:r>
              <a:rPr lang="en-US" dirty="0"/>
              <a:t>Model composition leads to combinatorial explosion in the size of the tradeoff space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Developers must make decisions about how to configure individual models while </a:t>
            </a:r>
            <a:r>
              <a:rPr lang="en-US" b="1" i="1" dirty="0">
                <a:solidFill>
                  <a:srgbClr val="FF0000"/>
                </a:solidFill>
              </a:rPr>
              <a:t>reasoning about end-to-end pipeline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20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172825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Configuration and Deployment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1468437"/>
            <a:ext cx="11063288" cy="46323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Physical resource allocation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How many GPUs? (Usually decision is either 0 or 1)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How many CPU cores?</a:t>
            </a:r>
          </a:p>
          <a:p>
            <a:pPr>
              <a:spcAft>
                <a:spcPts val="600"/>
              </a:spcAft>
            </a:pPr>
            <a:r>
              <a:rPr lang="en-US" dirty="0"/>
              <a:t>Batch size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How much of the end-to-end latency budget should be allocated to each model?</a:t>
            </a:r>
          </a:p>
          <a:p>
            <a:pPr>
              <a:spcAft>
                <a:spcPts val="600"/>
              </a:spcAft>
            </a:pPr>
            <a:r>
              <a:rPr lang="en-US" dirty="0"/>
              <a:t>Replication factor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How many replicas of each model in the pipeline are needed?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How to achieve a balanced system?</a:t>
            </a:r>
          </a:p>
          <a:p>
            <a:pPr lvl="1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58575" cy="1325563"/>
          </a:xfrm>
        </p:spPr>
        <p:txBody>
          <a:bodyPr>
            <a:noAutofit/>
          </a:bodyPr>
          <a:lstStyle/>
          <a:p>
            <a:pPr algn="ctr"/>
            <a:r>
              <a:rPr lang="en-US" sz="3000" b="1" i="1" dirty="0">
                <a:solidFill>
                  <a:schemeClr val="accent1">
                    <a:lumMod val="50000"/>
                  </a:schemeClr>
                </a:solidFill>
              </a:rPr>
              <a:t>Opportunity: Exploit Properties of Inference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325563"/>
            <a:ext cx="11063288" cy="48323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Inference is stateless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Performance of models can be profiled independently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End-to-end pipeline performance is deterministic function of individual model performances</a:t>
            </a:r>
          </a:p>
          <a:p>
            <a:pPr>
              <a:spcAft>
                <a:spcPts val="600"/>
              </a:spcAft>
            </a:pPr>
            <a:r>
              <a:rPr lang="en-US" dirty="0"/>
              <a:t>Perfect elastic scaling through query-level parallelism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Inference is embarrassingly parallel so any level of throughput can be achieved via replication and </a:t>
            </a:r>
            <a:r>
              <a:rPr lang="en-US" dirty="0" err="1"/>
              <a:t>scaleout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Inference is compute-intensive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Minimal contention achieved by pinning to compute resources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Lack of IO leads to highly predictable performance</a:t>
            </a:r>
          </a:p>
        </p:txBody>
      </p:sp>
    </p:spTree>
    <p:extLst>
      <p:ext uri="{BB962C8B-B14F-4D97-AF65-F5344CB8AC3E}">
        <p14:creationId xmlns:p14="http://schemas.microsoft.com/office/powerpoint/2010/main" val="877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944100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Solution: </a:t>
            </a:r>
            <a:r>
              <a:rPr lang="en-US" sz="4000" b="1" i="1">
                <a:solidFill>
                  <a:schemeClr val="accent1">
                    <a:lumMod val="50000"/>
                  </a:schemeClr>
                </a:solidFill>
              </a:rPr>
              <a:t>Workload-Aware Optimizer</a:t>
            </a:r>
            <a:endParaRPr lang="en-US" sz="4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49" y="1325562"/>
            <a:ext cx="11515725" cy="52181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Individual models registered with Clipper in a model repository</a:t>
            </a:r>
          </a:p>
          <a:p>
            <a:pPr>
              <a:spcAft>
                <a:spcPts val="600"/>
              </a:spcAft>
            </a:pPr>
            <a:r>
              <a:rPr lang="en-US" dirty="0"/>
              <a:t>Developers define pipelines by writing Python programs containing arbitrary code intermingled with calls to the Clipper-hosted models for maximum flexibility</a:t>
            </a:r>
          </a:p>
          <a:p>
            <a:pPr>
              <a:spcAft>
                <a:spcPts val="600"/>
              </a:spcAft>
            </a:pPr>
            <a:r>
              <a:rPr lang="en-US" dirty="0"/>
              <a:t>To deploy a pipeline, developer provides the optimizer with the program, a sample workload (e.g. validation dataset), and performance or cost constraints</a:t>
            </a:r>
          </a:p>
          <a:p>
            <a:pPr>
              <a:spcAft>
                <a:spcPts val="600"/>
              </a:spcAft>
            </a:pPr>
            <a:r>
              <a:rPr lang="en-US" dirty="0"/>
              <a:t>Optimizer finds optimal pipeline configuration that meets constraints</a:t>
            </a:r>
          </a:p>
          <a:p>
            <a:pPr>
              <a:spcAft>
                <a:spcPts val="600"/>
              </a:spcAft>
            </a:pPr>
            <a:r>
              <a:rPr lang="en-US" dirty="0"/>
              <a:t>Deployed models use Clipper as physical execution engine for serving</a:t>
            </a:r>
          </a:p>
        </p:txBody>
      </p:sp>
    </p:spTree>
    <p:extLst>
      <p:ext uri="{BB962C8B-B14F-4D97-AF65-F5344CB8AC3E}">
        <p14:creationId xmlns:p14="http://schemas.microsoft.com/office/powerpoint/2010/main" val="11590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286625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Optimizer from 10,000 feet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325563"/>
            <a:ext cx="11063288" cy="48323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Lineage-based pipeline extraction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Evaluate program on user-provided sample workload to extract pipeline dependency structure</a:t>
            </a:r>
          </a:p>
          <a:p>
            <a:pPr>
              <a:spcAft>
                <a:spcPts val="600"/>
              </a:spcAft>
            </a:pPr>
            <a:r>
              <a:rPr lang="en-US" dirty="0"/>
              <a:t>Profile each model in pipeline individually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Empirically measure model performance under each possible configuration (physical resource allocation and batch size)</a:t>
            </a:r>
          </a:p>
          <a:p>
            <a:pPr>
              <a:spcAft>
                <a:spcPts val="600"/>
              </a:spcAft>
            </a:pPr>
            <a:r>
              <a:rPr lang="en-US" dirty="0"/>
              <a:t>Use an iterative greedy algorithm to find optimal pipeline configuration subject to user-provided performance or cost constraints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Output computational resource allocation, batch size, and replication factor for each model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177118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82" y="0"/>
            <a:ext cx="10515600" cy="1325563"/>
          </a:xfrm>
        </p:spPr>
        <p:txBody>
          <a:bodyPr/>
          <a:lstStyle/>
          <a:p>
            <a:r>
              <a:rPr lang="en-US" i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82" y="1219201"/>
            <a:ext cx="10906125" cy="4131464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  <a:buSzPct val="75000"/>
            </a:pPr>
            <a:r>
              <a:rPr lang="en-US" dirty="0"/>
              <a:t>Challenges of serving increasingly </a:t>
            </a:r>
            <a:r>
              <a:rPr lang="en-US" i="1" dirty="0">
                <a:solidFill>
                  <a:srgbClr val="FF0000"/>
                </a:solidFill>
              </a:rPr>
              <a:t>complex models </a:t>
            </a:r>
            <a:r>
              <a:rPr lang="en-US" dirty="0"/>
              <a:t>trained in </a:t>
            </a:r>
            <a:r>
              <a:rPr lang="en-US" i="1" dirty="0">
                <a:solidFill>
                  <a:srgbClr val="FF0000"/>
                </a:solidFill>
              </a:rPr>
              <a:t>variety of frameworks </a:t>
            </a:r>
            <a:r>
              <a:rPr lang="en-US" dirty="0"/>
              <a:t>while meeting </a:t>
            </a:r>
            <a:r>
              <a:rPr lang="en-US" i="1" dirty="0">
                <a:solidFill>
                  <a:srgbClr val="FF0000"/>
                </a:solidFill>
              </a:rPr>
              <a:t>strict performance demands</a:t>
            </a:r>
          </a:p>
          <a:p>
            <a:pPr>
              <a:spcBef>
                <a:spcPts val="2400"/>
              </a:spcBef>
              <a:buSzPct val="75000"/>
            </a:pPr>
            <a:r>
              <a:rPr lang="en-US" dirty="0"/>
              <a:t>Clipper adopts a </a:t>
            </a:r>
            <a:r>
              <a:rPr lang="en-US" i="1" dirty="0">
                <a:solidFill>
                  <a:srgbClr val="FF0000"/>
                </a:solidFill>
              </a:rPr>
              <a:t>container-based architecture </a:t>
            </a:r>
            <a:r>
              <a:rPr lang="en-US" dirty="0"/>
              <a:t>and employs prediction caching and </a:t>
            </a:r>
            <a:r>
              <a:rPr lang="en-US" i="1" dirty="0">
                <a:solidFill>
                  <a:srgbClr val="FF0000"/>
                </a:solidFill>
              </a:rPr>
              <a:t>latency-aware batching</a:t>
            </a:r>
          </a:p>
          <a:p>
            <a:pPr>
              <a:spcBef>
                <a:spcPts val="2400"/>
              </a:spcBef>
              <a:buSzPct val="75000"/>
            </a:pPr>
            <a:r>
              <a:rPr lang="en-US" dirty="0"/>
              <a:t>Clipper’s model </a:t>
            </a:r>
            <a:r>
              <a:rPr lang="en-US" dirty="0" err="1"/>
              <a:t>deployer</a:t>
            </a:r>
            <a:r>
              <a:rPr lang="en-US" dirty="0"/>
              <a:t> library makes it easy to deploy both </a:t>
            </a:r>
            <a:r>
              <a:rPr lang="en-US" i="1" dirty="0">
                <a:solidFill>
                  <a:srgbClr val="FF0000"/>
                </a:solidFill>
              </a:rPr>
              <a:t>framework-specific models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arbitrary processing code </a:t>
            </a:r>
          </a:p>
          <a:p>
            <a:pPr>
              <a:spcBef>
                <a:spcPts val="2400"/>
              </a:spcBef>
              <a:buSzPct val="75000"/>
            </a:pPr>
            <a:r>
              <a:rPr lang="en-US" dirty="0"/>
              <a:t>Ongoing efforts on a </a:t>
            </a:r>
            <a:r>
              <a:rPr lang="en-US" i="1" dirty="0">
                <a:solidFill>
                  <a:srgbClr val="FF0000"/>
                </a:solidFill>
              </a:rPr>
              <a:t>workload-aware optimizer </a:t>
            </a:r>
            <a:r>
              <a:rPr lang="en-US" dirty="0"/>
              <a:t>to optimize the deployment of complex, </a:t>
            </a:r>
            <a:r>
              <a:rPr lang="en-US" i="1" dirty="0">
                <a:solidFill>
                  <a:srgbClr val="FF0000"/>
                </a:solidFill>
              </a:rPr>
              <a:t>multi-model pipelines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28788" y="5464969"/>
            <a:ext cx="8315325" cy="1185863"/>
            <a:chOff x="1485900" y="1482006"/>
            <a:chExt cx="8315325" cy="1185863"/>
          </a:xfrm>
        </p:grpSpPr>
        <p:sp>
          <p:nvSpPr>
            <p:cNvPr id="8" name="Rounded Rectangle 7"/>
            <p:cNvSpPr/>
            <p:nvPr/>
          </p:nvSpPr>
          <p:spPr>
            <a:xfrm>
              <a:off x="1485900" y="1482006"/>
              <a:ext cx="8315325" cy="118586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43150" y="1504951"/>
              <a:ext cx="6872289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http://clipper.ai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26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/>
          </a:bodyPr>
          <a:lstStyle/>
          <a:p>
            <a:r>
              <a:rPr lang="en-US" dirty="0"/>
              <a:t>Alpha release (0.1.3) available: more info at </a:t>
            </a:r>
            <a:r>
              <a:rPr lang="en-US" dirty="0">
                <a:hlinkClick r:id="rId2"/>
              </a:rPr>
              <a:t>http://clipper.ai</a:t>
            </a:r>
            <a:endParaRPr lang="en-US" dirty="0"/>
          </a:p>
          <a:p>
            <a:pPr lvl="1"/>
            <a:r>
              <a:rPr lang="en-US" dirty="0"/>
              <a:t>Support single-model applications</a:t>
            </a:r>
          </a:p>
          <a:p>
            <a:pPr lvl="1"/>
            <a:r>
              <a:rPr lang="en-US" dirty="0"/>
              <a:t>First class support for </a:t>
            </a:r>
            <a:r>
              <a:rPr lang="en-US" dirty="0" err="1"/>
              <a:t>Scikit</a:t>
            </a:r>
            <a:r>
              <a:rPr lang="en-US" dirty="0"/>
              <a:t>-Learn and Spark models</a:t>
            </a:r>
          </a:p>
          <a:p>
            <a:pPr lvl="1"/>
            <a:r>
              <a:rPr lang="en-US" dirty="0"/>
              <a:t>Deploy directly from training job without writing Docker containers</a:t>
            </a:r>
          </a:p>
          <a:p>
            <a:r>
              <a:rPr lang="en-US" dirty="0"/>
              <a:t>Roadmap:</a:t>
            </a:r>
          </a:p>
          <a:p>
            <a:pPr lvl="1"/>
            <a:r>
              <a:rPr lang="en-US" dirty="0"/>
              <a:t>Ongoing efforts to support for additional frameworks</a:t>
            </a:r>
          </a:p>
          <a:p>
            <a:pPr lvl="2"/>
            <a:r>
              <a:rPr lang="en-US" dirty="0" err="1"/>
              <a:t>TensorFlow</a:t>
            </a:r>
            <a:r>
              <a:rPr lang="en-US" dirty="0"/>
              <a:t> (supported but requires writing Docker containers)</a:t>
            </a:r>
          </a:p>
          <a:p>
            <a:pPr lvl="2"/>
            <a:r>
              <a:rPr lang="en-US" dirty="0"/>
              <a:t>R (open pull request using Python-R interop library)</a:t>
            </a:r>
          </a:p>
          <a:p>
            <a:pPr lvl="2"/>
            <a:r>
              <a:rPr lang="en-US" dirty="0"/>
              <a:t>Caffe2</a:t>
            </a:r>
          </a:p>
          <a:p>
            <a:pPr lvl="1"/>
            <a:r>
              <a:rPr lang="en-US" dirty="0"/>
              <a:t>Bandit methods</a:t>
            </a:r>
          </a:p>
          <a:p>
            <a:pPr lvl="1"/>
            <a:r>
              <a:rPr lang="en-US" dirty="0"/>
              <a:t>Kubernetes integration (early internal prototype)</a:t>
            </a:r>
          </a:p>
        </p:txBody>
      </p:sp>
    </p:spTree>
    <p:extLst>
      <p:ext uri="{BB962C8B-B14F-4D97-AF65-F5344CB8AC3E}">
        <p14:creationId xmlns:p14="http://schemas.microsoft.com/office/powerpoint/2010/main" val="4488470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9" y="-186447"/>
            <a:ext cx="10515600" cy="1325563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9" y="856035"/>
            <a:ext cx="11646568" cy="4883284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Prediction-serving </a:t>
            </a:r>
            <a:r>
              <a:rPr lang="en-US" dirty="0"/>
              <a:t>is an important and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challenging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/>
              <a:t>area for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systems research</a:t>
            </a:r>
            <a:endParaRPr lang="en-US" i="1" dirty="0"/>
          </a:p>
          <a:p>
            <a:pPr lvl="1">
              <a:spcBef>
                <a:spcPts val="1200"/>
              </a:spcBef>
            </a:pPr>
            <a:r>
              <a:rPr lang="en-US" dirty="0"/>
              <a:t>Support </a:t>
            </a:r>
            <a:r>
              <a:rPr lang="en-US" i="1" dirty="0">
                <a:solidFill>
                  <a:srgbClr val="C00000"/>
                </a:solidFill>
              </a:rPr>
              <a:t>low-latency, high-throughput</a:t>
            </a:r>
            <a:r>
              <a:rPr lang="en-US" dirty="0"/>
              <a:t> serving workloads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Serve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/>
              <a:t> and growing </a:t>
            </a:r>
            <a:r>
              <a:rPr lang="en-US" i="1" dirty="0">
                <a:solidFill>
                  <a:srgbClr val="C00000"/>
                </a:solidFill>
              </a:rPr>
              <a:t>ecosystem of ML frameworks</a:t>
            </a:r>
          </a:p>
          <a:p>
            <a:pPr>
              <a:spcBef>
                <a:spcPts val="1200"/>
              </a:spcBef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Clipper </a:t>
            </a:r>
            <a:r>
              <a:rPr lang="en-US" dirty="0"/>
              <a:t>is a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first step</a:t>
            </a:r>
            <a:r>
              <a:rPr lang="en-US" dirty="0"/>
              <a:t> towards addressing these challenges</a:t>
            </a:r>
          </a:p>
          <a:p>
            <a:pPr lvl="1">
              <a:spcBef>
                <a:spcPts val="1200"/>
              </a:spcBef>
            </a:pP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Simplifies deployment </a:t>
            </a:r>
            <a:r>
              <a:rPr lang="en-US" dirty="0"/>
              <a:t>through layered architecture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Serves many models </a:t>
            </a:r>
            <a:r>
              <a:rPr lang="en-US" i="1" dirty="0">
                <a:solidFill>
                  <a:srgbClr val="C00000"/>
                </a:solidFill>
              </a:rPr>
              <a:t>across ML frameworks </a:t>
            </a:r>
            <a:r>
              <a:rPr lang="en-US" dirty="0"/>
              <a:t>concurrently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Employs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caching, adaptive batching, container scale-out </a:t>
            </a:r>
            <a:r>
              <a:rPr lang="en-US" dirty="0"/>
              <a:t>to meet interactive serving workload demands</a:t>
            </a:r>
          </a:p>
          <a:p>
            <a:pPr>
              <a:spcBef>
                <a:spcPts val="1200"/>
              </a:spcBef>
            </a:pPr>
            <a:r>
              <a:rPr lang="en-US" dirty="0"/>
              <a:t>Beyond academic prototype to build a real,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open-source system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00912" y="5739319"/>
            <a:ext cx="9790176" cy="1054362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i="1" dirty="0">
                <a:solidFill>
                  <a:schemeClr val="tx1"/>
                </a:solidFill>
                <a:latin typeface="Inconsolata-dz for Powerline dz" charset="0"/>
                <a:ea typeface="Inconsolata-dz for Powerline dz" charset="0"/>
                <a:cs typeface="Inconsolata-dz for Powerline dz" charset="0"/>
              </a:rPr>
              <a:t>http://</a:t>
            </a:r>
            <a:r>
              <a:rPr lang="en-US" sz="3000" b="1" i="1">
                <a:solidFill>
                  <a:schemeClr val="tx1"/>
                </a:solidFill>
                <a:latin typeface="Inconsolata-dz for Powerline dz" charset="0"/>
                <a:ea typeface="Inconsolata-dz for Powerline dz" charset="0"/>
                <a:cs typeface="Inconsolata-dz for Powerline dz" charset="0"/>
              </a:rPr>
              <a:t>clipper.ai</a:t>
            </a:r>
            <a:endParaRPr lang="en-US" sz="2600" b="1" dirty="0">
              <a:solidFill>
                <a:schemeClr val="tx1"/>
              </a:solidFill>
              <a:latin typeface="Inconsolata-dz for Powerline dz" charset="0"/>
              <a:ea typeface="Inconsolata-dz for Powerline dz" charset="0"/>
              <a:cs typeface="Inconsolata-dz for Powerline dz" charset="0"/>
            </a:endParaRPr>
          </a:p>
          <a:p>
            <a:pPr algn="ctr"/>
            <a:r>
              <a:rPr lang="en-US" sz="3000" b="1" dirty="0" err="1">
                <a:solidFill>
                  <a:schemeClr val="tx1"/>
                </a:solidFill>
                <a:latin typeface="Inconsolata-dz for Powerline dz" charset="0"/>
                <a:ea typeface="Inconsolata-dz for Powerline dz" charset="0"/>
                <a:cs typeface="Inconsolata-dz for Powerline dz" charset="0"/>
              </a:rPr>
              <a:t>crankshaw@cs.berkeley.edu</a:t>
            </a:r>
            <a:endParaRPr lang="en-US" sz="3000" b="1" dirty="0">
              <a:solidFill>
                <a:schemeClr val="tx1"/>
              </a:solidFill>
              <a:latin typeface="Inconsolata-dz for Powerline dz" charset="0"/>
              <a:ea typeface="Inconsolata-dz for Powerline dz" charset="0"/>
              <a:cs typeface="Inconsolata-dz for Powerline dz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09800" y="2302933"/>
            <a:ext cx="6891867" cy="264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i="1" dirty="0">
                <a:solidFill>
                  <a:schemeClr val="accent4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8252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36" y="1335506"/>
            <a:ext cx="8418096" cy="51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GPU Cluster Scaling</a:t>
            </a:r>
          </a:p>
        </p:txBody>
      </p:sp>
    </p:spTree>
    <p:extLst>
      <p:ext uri="{BB962C8B-B14F-4D97-AF65-F5344CB8AC3E}">
        <p14:creationId xmlns:p14="http://schemas.microsoft.com/office/powerpoint/2010/main" val="135959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86613" y="354702"/>
            <a:ext cx="54391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i="1" dirty="0">
                <a:solidFill>
                  <a:schemeClr val="bg2">
                    <a:lumMod val="1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Google Translate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7012"/>
          <a:stretch/>
        </p:blipFill>
        <p:spPr>
          <a:xfrm>
            <a:off x="6513288" y="157609"/>
            <a:ext cx="5386660" cy="192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085974" y="2077849"/>
            <a:ext cx="215315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Serving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457" y="2895270"/>
            <a:ext cx="4867534" cy="20153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5819" y="5175143"/>
            <a:ext cx="42016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82,000 GPUs running 24/7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2048" y="6377058"/>
            <a:ext cx="5654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Helvetica Neue" charset="0"/>
                <a:ea typeface="Helvetica Neue" charset="0"/>
                <a:cs typeface="Helvetica Neue" charset="0"/>
              </a:rPr>
              <a:t>[1] https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://</a:t>
            </a:r>
            <a:r>
              <a:rPr lang="en-US" sz="1200" dirty="0" err="1">
                <a:latin typeface="Helvetica Neue" charset="0"/>
                <a:ea typeface="Helvetica Neue" charset="0"/>
                <a:cs typeface="Helvetica Neue" charset="0"/>
              </a:rPr>
              <a:t>www.nytimes.com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/2016/12/14/magazine/the-great-</a:t>
            </a:r>
            <a:r>
              <a:rPr lang="en-US" sz="1200" dirty="0" err="1">
                <a:latin typeface="Helvetica Neue" charset="0"/>
                <a:ea typeface="Helvetica Neue" charset="0"/>
                <a:cs typeface="Helvetica Neue" charset="0"/>
              </a:rPr>
              <a:t>ai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-</a:t>
            </a:r>
            <a:r>
              <a:rPr lang="en-US" sz="1200" dirty="0" err="1">
                <a:latin typeface="Helvetica Neue" charset="0"/>
                <a:ea typeface="Helvetica Neue" charset="0"/>
                <a:cs typeface="Helvetica Neue" charset="0"/>
              </a:rPr>
              <a:t>awakening.html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0765" y="3651527"/>
            <a:ext cx="5371797" cy="1004276"/>
            <a:chOff x="6573836" y="3855470"/>
            <a:chExt cx="5371797" cy="1004276"/>
          </a:xfrm>
        </p:grpSpPr>
        <p:sp>
          <p:nvSpPr>
            <p:cNvPr id="2" name="Rounded Rectangle 1"/>
            <p:cNvSpPr/>
            <p:nvPr/>
          </p:nvSpPr>
          <p:spPr>
            <a:xfrm>
              <a:off x="6875354" y="3855470"/>
              <a:ext cx="4753642" cy="100427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73836" y="4005525"/>
              <a:ext cx="537179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140 billion words a day</a:t>
              </a:r>
              <a:r>
                <a:rPr lang="en-US" sz="2500" baseline="500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  <a:r>
                <a:rPr lang="en-US" sz="3500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513288" y="3325348"/>
            <a:ext cx="5426349" cy="1849795"/>
          </a:xfrm>
          <a:prstGeom prst="roundRect">
            <a:avLst/>
          </a:prstGeom>
          <a:solidFill>
            <a:srgbClr val="E167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Invented New Hardware!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 Processing Unit (TPU)</a:t>
            </a:r>
          </a:p>
        </p:txBody>
      </p:sp>
    </p:spTree>
    <p:extLst>
      <p:ext uri="{BB962C8B-B14F-4D97-AF65-F5344CB8AC3E}">
        <p14:creationId xmlns:p14="http://schemas.microsoft.com/office/powerpoint/2010/main" val="831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1" grpId="0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44" y="166324"/>
            <a:ext cx="9290304" cy="4627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sp>
        <p:nvSpPr>
          <p:cNvPr id="9" name="Down Arrow 8"/>
          <p:cNvSpPr/>
          <p:nvPr/>
        </p:nvSpPr>
        <p:spPr>
          <a:xfrm rot="10800000">
            <a:off x="2364290" y="1155032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136651" y="65410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5800" y="2640132"/>
            <a:ext cx="10615613" cy="264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i="1">
                <a:solidFill>
                  <a:schemeClr val="accent4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Add DNN chart?</a:t>
            </a:r>
            <a:endParaRPr lang="en-US" sz="8000" i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820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27" y="261551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1155032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2136651" y="65410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8804953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652" y="275438"/>
            <a:ext cx="8156074" cy="6109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377" y="3739816"/>
            <a:ext cx="2462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625911" y="3739816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236003" y="4919271"/>
            <a:ext cx="1930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20 </a:t>
            </a:r>
            <a:r>
              <a:rPr lang="en-US" sz="2400" i="1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 is</a:t>
            </a:r>
          </a:p>
          <a:p>
            <a:pPr algn="ctr"/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Fast Enough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1" y="1233548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sp>
        <p:nvSpPr>
          <p:cNvPr id="13" name="Down Arrow 12"/>
          <p:cNvSpPr/>
          <p:nvPr/>
        </p:nvSpPr>
        <p:spPr>
          <a:xfrm rot="10800000">
            <a:off x="2543237" y="1215024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2262926" y="66964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87621" y="496687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398406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166" y="1111800"/>
            <a:ext cx="20265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14" y="136356"/>
            <a:ext cx="9560543" cy="6601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717" y="2711088"/>
            <a:ext cx="2183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P99 Latency</a:t>
            </a:r>
          </a:p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dirty="0" err="1">
                <a:latin typeface="Helvetica" charset="0"/>
                <a:ea typeface="Helvetica" charset="0"/>
                <a:cs typeface="Helvetica" charset="0"/>
              </a:rPr>
              <a:t>ms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6845" y="4310376"/>
            <a:ext cx="190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Batch Size</a:t>
            </a:r>
          </a:p>
        </p:txBody>
      </p:sp>
      <p:sp>
        <p:nvSpPr>
          <p:cNvPr id="5" name="Rectangle 4"/>
          <p:cNvSpPr/>
          <p:nvPr/>
        </p:nvSpPr>
        <p:spPr>
          <a:xfrm>
            <a:off x="2848327" y="3665195"/>
            <a:ext cx="8413231" cy="1580573"/>
          </a:xfrm>
          <a:prstGeom prst="rect">
            <a:avLst/>
          </a:prstGeom>
          <a:noFill/>
          <a:ln w="57150">
            <a:solidFill>
              <a:srgbClr val="E16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086" y="2657745"/>
            <a:ext cx="3601288" cy="1867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255" y="2494132"/>
            <a:ext cx="2130682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179" y="5238300"/>
            <a:ext cx="1636427" cy="1333688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9907392" y="3752974"/>
            <a:ext cx="228817" cy="14853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0" y="149970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Big Companies Build One-Off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84" y="797061"/>
            <a:ext cx="2691866" cy="1675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339" y="2611707"/>
            <a:ext cx="1984702" cy="885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094" y="4035317"/>
            <a:ext cx="3281992" cy="3281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808" y="2064975"/>
            <a:ext cx="3673380" cy="512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30" y="4090912"/>
            <a:ext cx="3216047" cy="8683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1128015"/>
            <a:ext cx="12192000" cy="5649775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43000" y="1774661"/>
            <a:ext cx="9113520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Expensive to build and maintain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Highly specialized and require ML and systems expertise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Tightly-coupled model and application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Difficult to change or update model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 Only supports single ML framework</a:t>
            </a:r>
          </a:p>
        </p:txBody>
      </p:sp>
    </p:spTree>
    <p:extLst>
      <p:ext uri="{BB962C8B-B14F-4D97-AF65-F5344CB8AC3E}">
        <p14:creationId xmlns:p14="http://schemas.microsoft.com/office/powerpoint/2010/main" val="28547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1170533" y="3136086"/>
            <a:ext cx="3061506" cy="231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" y="1571626"/>
            <a:ext cx="6118529" cy="18010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Challenges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511" y="5523250"/>
            <a:ext cx="5420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low-latency, high-throughput serving workloads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785670" y="1956634"/>
            <a:ext cx="4997115" cy="2541345"/>
            <a:chOff x="597938" y="2491245"/>
            <a:chExt cx="11345409" cy="445836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50" name="Slide Number Placeholder 8"/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14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6479915" y="5101123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90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88759" y="320576"/>
            <a:ext cx="10425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31632" y="39995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40813" y="40845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" y="2682823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656" y="5392670"/>
            <a:ext cx="1636427" cy="1333688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 flipV="1">
            <a:off x="2276749" y="38978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69" y="5966100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2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88759" y="320576"/>
            <a:ext cx="10425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31632" y="39995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40813" y="40845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" y="2682823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656" y="5392670"/>
            <a:ext cx="1636427" cy="1333688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 flipV="1">
            <a:off x="2276749" y="38978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69" y="5966100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2077" y="1253368"/>
            <a:ext cx="74641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Different programming languages: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 err="1">
                <a:latin typeface="Helvetica Neue Thin" charset="0"/>
                <a:ea typeface="Helvetica Neue Thin" charset="0"/>
                <a:cs typeface="Helvetica Neue Thin" charset="0"/>
              </a:rPr>
              <a:t>TensorFlow</a:t>
            </a: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: Python and C++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Spark: JVM-based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Different hardware: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CPUs and GPUs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Different costs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Ø"/>
            </a:pP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DNNs in </a:t>
            </a:r>
            <a:r>
              <a:rPr lang="en-US" sz="2400" dirty="0" err="1">
                <a:latin typeface="Helvetica Neue Thin" charset="0"/>
                <a:ea typeface="Helvetica Neue Thin" charset="0"/>
                <a:cs typeface="Helvetica Neue Thin" charset="0"/>
              </a:rPr>
              <a:t>TensorFlow</a:t>
            </a:r>
            <a:r>
              <a:rPr lang="en-US" sz="2400" dirty="0">
                <a:latin typeface="Helvetica Neue Thin" charset="0"/>
                <a:ea typeface="Helvetica Neue Thin" charset="0"/>
                <a:cs typeface="Helvetica Neue Thin" charset="0"/>
              </a:rPr>
              <a:t> are generally much slower</a:t>
            </a:r>
          </a:p>
        </p:txBody>
      </p:sp>
    </p:spTree>
    <p:extLst>
      <p:ext uri="{BB962C8B-B14F-4D97-AF65-F5344CB8AC3E}">
        <p14:creationId xmlns:p14="http://schemas.microsoft.com/office/powerpoint/2010/main" val="193044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88759" y="320576"/>
            <a:ext cx="10425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31632" y="39995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40813" y="40845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" y="2682823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368" y="5227852"/>
            <a:ext cx="2032000" cy="7366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3033109" y="5087848"/>
            <a:ext cx="2326716" cy="1095106"/>
            <a:chOff x="5142568" y="1782082"/>
            <a:chExt cx="2913611" cy="1371336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121682" y="5211156"/>
            <a:ext cx="1711628" cy="1180396"/>
            <a:chOff x="8558827" y="2824768"/>
            <a:chExt cx="1711628" cy="118039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656" y="5392670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119898" y="6193693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284" y="6048866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392" y="6420124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938" y="5357224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237488" y="3944112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665586" y="3978765"/>
            <a:ext cx="1259330" cy="13197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4445613" y="3780103"/>
            <a:ext cx="218617" cy="2435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276749" y="38978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094968" y="3950692"/>
            <a:ext cx="816840" cy="1544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489956" y="3905374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642356" y="3944112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182320" y="3950692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215441" y="3872867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399009" y="3905374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8799457" y="3857928"/>
            <a:ext cx="41674" cy="2358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4859325" y="3978766"/>
            <a:ext cx="3401975" cy="11556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151431" y="3970900"/>
            <a:ext cx="1909902" cy="23162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665586" y="3905374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17986" y="3920032"/>
            <a:ext cx="3480948" cy="22661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750363" y="3872867"/>
            <a:ext cx="1353911" cy="15628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69" y="5966100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4806" y="2682823"/>
            <a:ext cx="2461613" cy="109728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239603" y="15581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188" y="2682823"/>
            <a:ext cx="1539850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51925" y="15581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8528" y="2491245"/>
            <a:ext cx="1503574" cy="128885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67429" y="15581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2665" y="2682823"/>
            <a:ext cx="2130682" cy="1097280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9812665" y="15581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45961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6" grpId="0"/>
      <p:bldP spid="48" grpId="0"/>
      <p:bldP spid="50" grpId="0"/>
      <p:bldP spid="9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 flipV="1">
            <a:off x="1779232" y="38471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88413" y="39321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2406" y="2530423"/>
            <a:ext cx="2461613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7203" y="14057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9" y="2530423"/>
            <a:ext cx="2357373" cy="10972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45568" y="14057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788" y="2530423"/>
            <a:ext cx="1539850" cy="1097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9525" y="14057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6128" y="2338845"/>
            <a:ext cx="1503574" cy="1288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715029" y="14057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0265" y="25304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660265" y="14057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968" y="5075452"/>
            <a:ext cx="2032000" cy="736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880709" y="4935448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969282" y="5058756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256" y="5240270"/>
            <a:ext cx="1636427" cy="13336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67498" y="6041293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884" y="5896466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992" y="6267724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538" y="5204824"/>
            <a:ext cx="2067648" cy="4778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085088" y="3791712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513186" y="3826365"/>
            <a:ext cx="1259330" cy="13197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" idx="2"/>
          </p:cNvCxnSpPr>
          <p:nvPr/>
        </p:nvCxnSpPr>
        <p:spPr>
          <a:xfrm flipH="1" flipV="1">
            <a:off x="4293213" y="3627703"/>
            <a:ext cx="218617" cy="2435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124349" y="37454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942568" y="3798292"/>
            <a:ext cx="816840" cy="1544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37556" y="3752974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89956" y="3752974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029920" y="3798292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9063041" y="3720467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246609" y="3752974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647057" y="3705528"/>
            <a:ext cx="41674" cy="2358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4706925" y="3826366"/>
            <a:ext cx="3401975" cy="11556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999031" y="3818500"/>
            <a:ext cx="1909902" cy="23162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513186" y="3752974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2665586" y="3767632"/>
            <a:ext cx="3480948" cy="22661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597963" y="3720467"/>
            <a:ext cx="1353911" cy="15628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69" y="5813700"/>
            <a:ext cx="1707129" cy="90804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16681" y="1244044"/>
            <a:ext cx="11958637" cy="5629275"/>
          </a:xfrm>
          <a:prstGeom prst="round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69304" y="4523509"/>
            <a:ext cx="78009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1" dirty="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Varying physical</a:t>
            </a:r>
            <a:br>
              <a:rPr lang="en-US" sz="5000" b="1" i="1" dirty="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5000" b="1" i="1" dirty="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resource requirements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181819" y="1539369"/>
            <a:ext cx="94854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Difficult to deploy and</a:t>
            </a:r>
            <a:br>
              <a:rPr lang="en-US" sz="5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5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brittle to manage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88759" y="320576"/>
            <a:ext cx="10425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191690" y="1472573"/>
            <a:ext cx="9808620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But building new serving systems for each framework is expensive</a:t>
            </a:r>
            <a:r>
              <a:rPr lang="mr-IN" sz="8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8000" i="1" dirty="0">
              <a:solidFill>
                <a:schemeClr val="accent4">
                  <a:lumMod val="7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chemeClr val="accent5">
                    <a:lumMod val="50000"/>
                  </a:schemeClr>
                </a:solidFill>
              </a:rPr>
              <a:t>Collaborators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201080" y="3968211"/>
            <a:ext cx="1549717" cy="2651965"/>
            <a:chOff x="3273661" y="3968211"/>
            <a:chExt cx="1549717" cy="26519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1061" y="3968211"/>
              <a:ext cx="1358900" cy="1905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73661" y="5912290"/>
              <a:ext cx="1549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Joseph Gonzalez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29120" y="3992024"/>
            <a:ext cx="1460500" cy="2721544"/>
            <a:chOff x="5337175" y="3992024"/>
            <a:chExt cx="1460500" cy="27215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7175" y="3992024"/>
              <a:ext cx="1460500" cy="1905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81930" y="6005682"/>
              <a:ext cx="1358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Ion </a:t>
              </a:r>
              <a:r>
                <a:rPr lang="en-US" sz="2000" b="1" i="1" dirty="0" err="1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Stoica</a:t>
              </a:r>
              <a:endParaRPr lang="en-US" sz="2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611360" y="3842150"/>
            <a:ext cx="1358900" cy="2879326"/>
            <a:chOff x="8877743" y="3695743"/>
            <a:chExt cx="1358900" cy="28793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9018" y="3695743"/>
              <a:ext cx="1317625" cy="191502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877743" y="5867183"/>
              <a:ext cx="1358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Michael Franklin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78158" y="1582883"/>
            <a:ext cx="1358900" cy="2205661"/>
            <a:chOff x="721518" y="1325563"/>
            <a:chExt cx="1358900" cy="2205661"/>
          </a:xfrm>
        </p:grpSpPr>
        <p:sp>
          <p:nvSpPr>
            <p:cNvPr id="11" name="TextBox 10"/>
            <p:cNvSpPr txBox="1"/>
            <p:nvPr/>
          </p:nvSpPr>
          <p:spPr>
            <a:xfrm>
              <a:off x="721518" y="3131114"/>
              <a:ext cx="135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Xin Wang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73" y="1325563"/>
              <a:ext cx="1273562" cy="169808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221740" y="3992024"/>
            <a:ext cx="1905000" cy="2612886"/>
            <a:chOff x="721518" y="3992024"/>
            <a:chExt cx="1905000" cy="261288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518" y="3992024"/>
              <a:ext cx="1905000" cy="1905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25500" y="5897024"/>
              <a:ext cx="16970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Alexey </a:t>
              </a:r>
              <a:r>
                <a:rPr lang="en-US" sz="2000" b="1" i="1" dirty="0" err="1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Tumanov</a:t>
              </a:r>
              <a:endParaRPr lang="en-US" sz="2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8958" y="1239898"/>
            <a:ext cx="1949446" cy="2531730"/>
            <a:chOff x="8603108" y="1030234"/>
            <a:chExt cx="1949446" cy="2531730"/>
          </a:xfrm>
        </p:grpSpPr>
        <p:sp>
          <p:nvSpPr>
            <p:cNvPr id="19" name="TextBox 18"/>
            <p:cNvSpPr txBox="1"/>
            <p:nvPr/>
          </p:nvSpPr>
          <p:spPr>
            <a:xfrm>
              <a:off x="8603108" y="3161854"/>
              <a:ext cx="1949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Corey </a:t>
              </a:r>
              <a:r>
                <a:rPr lang="en-US" sz="2000" b="1" i="1" dirty="0" err="1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Zumar</a:t>
              </a:r>
              <a:endParaRPr lang="en-US" sz="2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388" y="1030234"/>
              <a:ext cx="1524887" cy="2033032"/>
            </a:xfrm>
            <a:prstGeom prst="rect">
              <a:avLst/>
            </a:prstGeom>
          </p:spPr>
        </p:pic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17321" y="3340740"/>
            <a:ext cx="1949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Nishad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Singh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851" y="1325563"/>
            <a:ext cx="1890813" cy="1890813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449820" y="1366869"/>
            <a:ext cx="1879600" cy="2421675"/>
            <a:chOff x="5127625" y="1227916"/>
            <a:chExt cx="1879600" cy="242167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27625" y="1227916"/>
              <a:ext cx="1879600" cy="1905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387975" y="3249481"/>
              <a:ext cx="135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err="1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Yujia</a:t>
              </a:r>
              <a:r>
                <a:rPr lang="en-US" sz="2000" b="1" i="1" dirty="0">
                  <a:solidFill>
                    <a:schemeClr val="accent5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 Luo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8875" y="1184366"/>
            <a:ext cx="1628708" cy="20358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862979" y="3343036"/>
            <a:ext cx="221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Feynman Liang</a:t>
            </a:r>
            <a:endParaRPr lang="en-US" sz="2000" b="1" i="1" dirty="0">
              <a:solidFill>
                <a:schemeClr val="accent5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9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n 22"/>
          <p:cNvSpPr/>
          <p:nvPr/>
        </p:nvSpPr>
        <p:spPr>
          <a:xfrm>
            <a:off x="158052" y="2239573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5780" y="5840213"/>
            <a:ext cx="5120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5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Batch Analytics</a:t>
            </a:r>
          </a:p>
        </p:txBody>
      </p:sp>
      <p:sp>
        <p:nvSpPr>
          <p:cNvPr id="43" name="Left Brace 42"/>
          <p:cNvSpPr/>
          <p:nvPr/>
        </p:nvSpPr>
        <p:spPr>
          <a:xfrm rot="16200000">
            <a:off x="3273044" y="2563875"/>
            <a:ext cx="725917" cy="5595605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7080" y="4196371"/>
            <a:ext cx="152157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46" name="Right Arrow 45"/>
          <p:cNvSpPr/>
          <p:nvPr/>
        </p:nvSpPr>
        <p:spPr>
          <a:xfrm>
            <a:off x="2161635" y="2785154"/>
            <a:ext cx="1933739" cy="11988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706506" y="2539361"/>
            <a:ext cx="2649647" cy="1532793"/>
            <a:chOff x="4437802" y="2295143"/>
            <a:chExt cx="2565113" cy="1483893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6" name="Title 1"/>
          <p:cNvSpPr txBox="1">
            <a:spLocks/>
          </p:cNvSpPr>
          <p:nvPr/>
        </p:nvSpPr>
        <p:spPr>
          <a:xfrm>
            <a:off x="838200" y="-83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Use existing systems: Offline Scoring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71" y="2945961"/>
            <a:ext cx="1102291" cy="5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an 45"/>
          <p:cNvSpPr/>
          <p:nvPr/>
        </p:nvSpPr>
        <p:spPr>
          <a:xfrm>
            <a:off x="9558902" y="1713137"/>
            <a:ext cx="2420223" cy="284614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Can 22"/>
          <p:cNvSpPr/>
          <p:nvPr/>
        </p:nvSpPr>
        <p:spPr>
          <a:xfrm>
            <a:off x="158052" y="2239573"/>
            <a:ext cx="1534637" cy="2254488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7080" y="4196371"/>
            <a:ext cx="152157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2161635" y="2785154"/>
            <a:ext cx="1933739" cy="11988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706506" y="2539361"/>
            <a:ext cx="2649647" cy="1532793"/>
            <a:chOff x="4437802" y="2295143"/>
            <a:chExt cx="2565113" cy="1483893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362198" y="5858715"/>
            <a:ext cx="69494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5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Batch Analytics</a:t>
            </a:r>
          </a:p>
        </p:txBody>
      </p:sp>
      <p:sp>
        <p:nvSpPr>
          <p:cNvPr id="43" name="Left Brace 42"/>
          <p:cNvSpPr/>
          <p:nvPr/>
        </p:nvSpPr>
        <p:spPr>
          <a:xfrm rot="16200000">
            <a:off x="5473961" y="362956"/>
            <a:ext cx="725917" cy="9997440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7457223" y="2696953"/>
            <a:ext cx="1933739" cy="11988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Scoring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887456" y="2531502"/>
          <a:ext cx="1763116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741590" y="952768"/>
            <a:ext cx="218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US" sz="360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atastore</a:t>
            </a:r>
            <a:endParaRPr lang="en-US" sz="3600" dirty="0"/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38200" y="-83934"/>
            <a:ext cx="10515600" cy="1325563"/>
          </a:xfrm>
        </p:spPr>
        <p:txBody>
          <a:bodyPr/>
          <a:lstStyle/>
          <a:p>
            <a:r>
              <a:rPr lang="en-US"/>
              <a:t>Use existing systems: </a:t>
            </a:r>
            <a:r>
              <a:rPr lang="en-US" dirty="0"/>
              <a:t>Offline Scoring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71" y="2976772"/>
            <a:ext cx="1102291" cy="5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4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6392588" y="2234799"/>
            <a:ext cx="2584361" cy="3035836"/>
            <a:chOff x="6934007" y="1783903"/>
            <a:chExt cx="1938271" cy="2276877"/>
          </a:xfrm>
        </p:grpSpPr>
        <p:grpSp>
          <p:nvGrpSpPr>
            <p:cNvPr id="46" name="Group 45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TextBox 46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59" name="Right Arrow 58"/>
          <p:cNvSpPr/>
          <p:nvPr/>
        </p:nvSpPr>
        <p:spPr>
          <a:xfrm>
            <a:off x="4449633" y="3361521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0" name="Left Arrow 59"/>
          <p:cNvSpPr/>
          <p:nvPr/>
        </p:nvSpPr>
        <p:spPr>
          <a:xfrm>
            <a:off x="4299701" y="1946110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7065096" y="2829834"/>
            <a:ext cx="1320617" cy="736469"/>
            <a:chOff x="7584821" y="2225245"/>
            <a:chExt cx="990463" cy="552352"/>
          </a:xfrm>
        </p:grpSpPr>
        <p:sp>
          <p:nvSpPr>
            <p:cNvPr id="62" name="Rectangle 61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4" name="Triangle 63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1941781" y="962515"/>
            <a:ext cx="69494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Look up decision in </a:t>
            </a:r>
            <a:r>
              <a:rPr lang="en-US" sz="3500" dirty="0" err="1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datastore</a:t>
            </a:r>
            <a:endParaRPr lang="en-US" sz="3500" dirty="0">
              <a:solidFill>
                <a:schemeClr val="accent6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62198" y="5858715"/>
            <a:ext cx="806196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E16718"/>
                </a:solidFill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70" name="Left Brace 69"/>
          <p:cNvSpPr/>
          <p:nvPr/>
        </p:nvSpPr>
        <p:spPr>
          <a:xfrm rot="16200000">
            <a:off x="4856742" y="1208774"/>
            <a:ext cx="725917" cy="8763003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1405157" y="1911105"/>
            <a:ext cx="2420223" cy="284614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733711" y="2729470"/>
          <a:ext cx="1763116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Title 1"/>
          <p:cNvSpPr txBox="1">
            <a:spLocks/>
          </p:cNvSpPr>
          <p:nvPr/>
        </p:nvSpPr>
        <p:spPr>
          <a:xfrm>
            <a:off x="838200" y="-83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Use existing systems: Offline Scoring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4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6392588" y="2234799"/>
            <a:ext cx="2584361" cy="3035836"/>
            <a:chOff x="6934007" y="1783903"/>
            <a:chExt cx="1938271" cy="2276877"/>
          </a:xfrm>
        </p:grpSpPr>
        <p:grpSp>
          <p:nvGrpSpPr>
            <p:cNvPr id="46" name="Group 45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TextBox 46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59" name="Right Arrow 58"/>
          <p:cNvSpPr/>
          <p:nvPr/>
        </p:nvSpPr>
        <p:spPr>
          <a:xfrm>
            <a:off x="4449633" y="3361521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0" name="Left Arrow 59"/>
          <p:cNvSpPr/>
          <p:nvPr/>
        </p:nvSpPr>
        <p:spPr>
          <a:xfrm>
            <a:off x="4299701" y="1946110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7065096" y="2829834"/>
            <a:ext cx="1320617" cy="736469"/>
            <a:chOff x="7584821" y="2225245"/>
            <a:chExt cx="990463" cy="552352"/>
          </a:xfrm>
        </p:grpSpPr>
        <p:sp>
          <p:nvSpPr>
            <p:cNvPr id="62" name="Rectangle 61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4" name="Triangle 63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1941781" y="962515"/>
            <a:ext cx="694944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Look up decision in </a:t>
            </a:r>
            <a:r>
              <a:rPr lang="en-US" sz="3500" dirty="0" err="1">
                <a:solidFill>
                  <a:schemeClr val="accent6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datastore</a:t>
            </a:r>
            <a:endParaRPr lang="en-US" sz="3500" dirty="0">
              <a:solidFill>
                <a:schemeClr val="accent6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62198" y="5858715"/>
            <a:ext cx="8061962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E16718"/>
                </a:solidFill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70" name="Left Brace 69"/>
          <p:cNvSpPr/>
          <p:nvPr/>
        </p:nvSpPr>
        <p:spPr>
          <a:xfrm rot="16200000">
            <a:off x="4856742" y="1208774"/>
            <a:ext cx="725917" cy="8763003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>
            <a:off x="1405157" y="1911105"/>
            <a:ext cx="2420223" cy="284614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733711" y="2729470"/>
          <a:ext cx="1763116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-8408" y="962515"/>
            <a:ext cx="12192000" cy="57579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43000" y="1774661"/>
            <a:ext cx="9113520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sz="3600" b="1" dirty="0">
                <a:latin typeface="Helvetica Neue Light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Requires full set of queries ahead of time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Small and bounded input domain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Wasted computation and space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Can render and store unneeded predictions</a:t>
            </a:r>
          </a:p>
          <a:p>
            <a:pPr marL="457200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Costly to update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</a:pP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Re-run batch job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838200" y="-839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Use existing systems: Offline Scoring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1170533" y="3136086"/>
            <a:ext cx="3061506" cy="231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" y="1571626"/>
            <a:ext cx="6118529" cy="18010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Challenges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511" y="5523250"/>
            <a:ext cx="5420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low-latency, high-throughput serving workloads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785670" y="1956634"/>
            <a:ext cx="4997115" cy="2541345"/>
            <a:chOff x="597938" y="2491245"/>
            <a:chExt cx="11345409" cy="445836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50" name="Slide Number Placeholder 8"/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24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6479915" y="5101123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3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Today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0" y="5515461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accent6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Highly specialized systems for specific problems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61594" y="2051340"/>
            <a:ext cx="2130682" cy="3249808"/>
            <a:chOff x="1663177" y="1748412"/>
            <a:chExt cx="2130682" cy="324980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177" y="1748412"/>
              <a:ext cx="2130682" cy="109728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2029" y="3664532"/>
              <a:ext cx="1636427" cy="1333688"/>
            </a:xfrm>
            <a:prstGeom prst="rect">
              <a:avLst/>
            </a:prstGeom>
          </p:spPr>
        </p:pic>
        <p:cxnSp>
          <p:nvCxnSpPr>
            <p:cNvPr id="55" name="Straight Arrow Connector 54"/>
            <p:cNvCxnSpPr/>
            <p:nvPr/>
          </p:nvCxnSpPr>
          <p:spPr>
            <a:xfrm flipH="1" flipV="1">
              <a:off x="2600243" y="2992975"/>
              <a:ext cx="83" cy="52427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6124810" y="1715575"/>
            <a:ext cx="0" cy="45720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ight Arrow 82"/>
          <p:cNvSpPr/>
          <p:nvPr/>
        </p:nvSpPr>
        <p:spPr>
          <a:xfrm>
            <a:off x="8932708" y="3624613"/>
            <a:ext cx="1466002" cy="814191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84" name="Left Arrow 83"/>
          <p:cNvSpPr/>
          <p:nvPr/>
        </p:nvSpPr>
        <p:spPr>
          <a:xfrm>
            <a:off x="8830096" y="2734899"/>
            <a:ext cx="1466001" cy="88971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01322" y="2698578"/>
            <a:ext cx="1104434" cy="1354328"/>
            <a:chOff x="6811929" y="2234799"/>
            <a:chExt cx="1836305" cy="2309531"/>
          </a:xfrm>
        </p:grpSpPr>
        <p:grpSp>
          <p:nvGrpSpPr>
            <p:cNvPr id="86" name="Group 85"/>
            <p:cNvGrpSpPr/>
            <p:nvPr/>
          </p:nvGrpSpPr>
          <p:grpSpPr>
            <a:xfrm>
              <a:off x="6811929" y="2234799"/>
              <a:ext cx="1836305" cy="2309531"/>
              <a:chOff x="9125207" y="2174230"/>
              <a:chExt cx="1380488" cy="173624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Group 86"/>
            <p:cNvGrpSpPr/>
            <p:nvPr/>
          </p:nvGrpSpPr>
          <p:grpSpPr>
            <a:xfrm>
              <a:off x="7065096" y="2640439"/>
              <a:ext cx="1320618" cy="909577"/>
              <a:chOff x="7584823" y="2777597"/>
              <a:chExt cx="990464" cy="909577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7584823" y="2966992"/>
                <a:ext cx="481365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664776" y="3066459"/>
                <a:ext cx="303656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Triangle 89"/>
              <p:cNvSpPr/>
              <p:nvPr/>
            </p:nvSpPr>
            <p:spPr>
              <a:xfrm rot="5400000">
                <a:off x="7724730" y="3191159"/>
                <a:ext cx="240468" cy="15547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8174269" y="2966992"/>
                <a:ext cx="401017" cy="315008"/>
              </a:xfrm>
              <a:prstGeom prst="rect">
                <a:avLst/>
              </a:prstGeom>
              <a:solidFill>
                <a:srgbClr val="7030A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174270" y="3372166"/>
                <a:ext cx="401017" cy="315008"/>
              </a:xfrm>
              <a:prstGeom prst="rect">
                <a:avLst/>
              </a:prstGeom>
              <a:solidFill>
                <a:schemeClr val="accent4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93" name="Straight Connector 92"/>
              <p:cNvCxnSpPr/>
              <p:nvPr/>
            </p:nvCxnSpPr>
            <p:spPr>
              <a:xfrm>
                <a:off x="7651675" y="2777597"/>
                <a:ext cx="38548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Can 104"/>
          <p:cNvSpPr/>
          <p:nvPr/>
        </p:nvSpPr>
        <p:spPr>
          <a:xfrm>
            <a:off x="6735388" y="2487879"/>
            <a:ext cx="1867993" cy="216503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087082"/>
              </p:ext>
            </p:extLst>
          </p:nvPr>
        </p:nvGraphicFramePr>
        <p:xfrm>
          <a:off x="6899664" y="3179756"/>
          <a:ext cx="1539440" cy="11253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" name="Rectangle 106"/>
          <p:cNvSpPr/>
          <p:nvPr/>
        </p:nvSpPr>
        <p:spPr>
          <a:xfrm>
            <a:off x="6453187" y="5522819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accent6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Offline scoring with existing frameworks and systems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116681" y="1244045"/>
            <a:ext cx="11958637" cy="4057103"/>
          </a:xfrm>
          <a:prstGeom prst="round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101685" y="2952954"/>
            <a:ext cx="94854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i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Clipper aims to unify these approaches</a:t>
            </a:r>
          </a:p>
        </p:txBody>
      </p:sp>
    </p:spTree>
    <p:extLst>
      <p:ext uri="{BB962C8B-B14F-4D97-AF65-F5344CB8AC3E}">
        <p14:creationId xmlns:p14="http://schemas.microsoft.com/office/powerpoint/2010/main" val="204462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3" grpId="0" animBg="1"/>
      <p:bldP spid="84" grpId="0" animBg="1"/>
      <p:bldP spid="105" grpId="0" animBg="1"/>
      <p:bldP spid="107" grpId="0"/>
      <p:bldP spid="108" grpId="0" animBg="1"/>
      <p:bldP spid="10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7061036" y="3438873"/>
            <a:ext cx="1466002" cy="814191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19" name="Left Arrow 18"/>
          <p:cNvSpPr/>
          <p:nvPr/>
        </p:nvSpPr>
        <p:spPr>
          <a:xfrm>
            <a:off x="6958424" y="2549159"/>
            <a:ext cx="1466001" cy="889714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629650" y="2512838"/>
            <a:ext cx="1104434" cy="1354328"/>
            <a:chOff x="6811929" y="2234799"/>
            <a:chExt cx="1836305" cy="2309531"/>
          </a:xfrm>
        </p:grpSpPr>
        <p:grpSp>
          <p:nvGrpSpPr>
            <p:cNvPr id="5" name="Group 4"/>
            <p:cNvGrpSpPr/>
            <p:nvPr/>
          </p:nvGrpSpPr>
          <p:grpSpPr>
            <a:xfrm>
              <a:off x="6811929" y="2234799"/>
              <a:ext cx="1836305" cy="2309531"/>
              <a:chOff x="9125207" y="2174230"/>
              <a:chExt cx="1380488" cy="173624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7065096" y="2640439"/>
              <a:ext cx="1320618" cy="909577"/>
              <a:chOff x="7584823" y="2777597"/>
              <a:chExt cx="990464" cy="90957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584823" y="2966992"/>
                <a:ext cx="481365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664776" y="3066459"/>
                <a:ext cx="303656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7724730" y="3191159"/>
                <a:ext cx="240468" cy="15547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174269" y="2966992"/>
                <a:ext cx="401017" cy="315008"/>
              </a:xfrm>
              <a:prstGeom prst="rect">
                <a:avLst/>
              </a:prstGeom>
              <a:solidFill>
                <a:srgbClr val="7030A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174270" y="3372166"/>
                <a:ext cx="401017" cy="315008"/>
              </a:xfrm>
              <a:prstGeom prst="rect">
                <a:avLst/>
              </a:prstGeom>
              <a:solidFill>
                <a:schemeClr val="accent4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7651675" y="2777597"/>
                <a:ext cx="38548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Can 26"/>
          <p:cNvSpPr/>
          <p:nvPr/>
        </p:nvSpPr>
        <p:spPr>
          <a:xfrm>
            <a:off x="4863716" y="2302139"/>
            <a:ext cx="1867993" cy="2165033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9208"/>
              </p:ext>
            </p:extLst>
          </p:nvPr>
        </p:nvGraphicFramePr>
        <p:xfrm>
          <a:off x="5027992" y="2994016"/>
          <a:ext cx="1539440" cy="11253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38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0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79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specialized systems, specific domains</a:t>
            </a:r>
          </a:p>
          <a:p>
            <a:r>
              <a:rPr lang="en-US" dirty="0" err="1"/>
              <a:t>Prematerialization</a:t>
            </a:r>
            <a:r>
              <a:rPr lang="en-US" dirty="0"/>
              <a:t> -&gt; unified and general purpose but limiting</a:t>
            </a:r>
          </a:p>
          <a:p>
            <a:endParaRPr lang="en-US" dirty="0"/>
          </a:p>
          <a:p>
            <a:r>
              <a:rPr lang="en-US" dirty="0"/>
              <a:t>Clipper aims to achieve best of both worlds</a:t>
            </a:r>
          </a:p>
          <a:p>
            <a:pPr lvl="1"/>
            <a:r>
              <a:rPr lang="en-US" dirty="0"/>
              <a:t>Generality of </a:t>
            </a:r>
            <a:r>
              <a:rPr lang="en-US" dirty="0" err="1"/>
              <a:t>prematerialization</a:t>
            </a:r>
            <a:r>
              <a:rPr lang="en-US" dirty="0"/>
              <a:t> and </a:t>
            </a:r>
          </a:p>
        </p:txBody>
      </p:sp>
    </p:spTree>
    <p:extLst>
      <p:ext uri="{BB962C8B-B14F-4D97-AF65-F5344CB8AC3E}">
        <p14:creationId xmlns:p14="http://schemas.microsoft.com/office/powerpoint/2010/main" val="1303469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88759" y="320576"/>
            <a:ext cx="10425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 would we like this to look like?</a:t>
            </a:r>
            <a:endParaRPr lang="en-US" sz="4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31632" y="39995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40813" y="40845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4806" y="2682823"/>
            <a:ext cx="2461613" cy="10972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239603" y="15581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9" y="2682823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188" y="2682823"/>
            <a:ext cx="1539850" cy="109728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51925" y="15581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8528" y="2491245"/>
            <a:ext cx="1503574" cy="128885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867429" y="15581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665" y="26828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812665" y="15581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368" y="5227852"/>
            <a:ext cx="2032000" cy="7366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3033109" y="5087848"/>
            <a:ext cx="2326716" cy="1095106"/>
            <a:chOff x="5142568" y="1782082"/>
            <a:chExt cx="2913611" cy="1371336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121682" y="5211156"/>
            <a:ext cx="1711628" cy="1180396"/>
            <a:chOff x="8558827" y="2824768"/>
            <a:chExt cx="1711628" cy="118039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656" y="5392670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119898" y="6193693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284" y="6048866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392" y="6420124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938" y="5357224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237488" y="3944112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665586" y="3978765"/>
            <a:ext cx="1259330" cy="13197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6" idx="2"/>
          </p:cNvCxnSpPr>
          <p:nvPr/>
        </p:nvCxnSpPr>
        <p:spPr>
          <a:xfrm flipH="1" flipV="1">
            <a:off x="4445613" y="3780103"/>
            <a:ext cx="218617" cy="2435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276749" y="38978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094968" y="3950692"/>
            <a:ext cx="816840" cy="1544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489956" y="3905374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642356" y="3905374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182320" y="3950692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215441" y="3872867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399009" y="3905374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8799457" y="3857928"/>
            <a:ext cx="41674" cy="2358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4859325" y="3978766"/>
            <a:ext cx="3401975" cy="11556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151431" y="3970900"/>
            <a:ext cx="1909902" cy="23162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665586" y="3905374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17986" y="3920032"/>
            <a:ext cx="3480948" cy="22661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750363" y="3872867"/>
            <a:ext cx="1353911" cy="15628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69" y="5966100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5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88759" y="320576"/>
            <a:ext cx="1105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Encapsulate </a:t>
            </a:r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each system </a:t>
            </a:r>
            <a:r>
              <a:rPr lang="en-US" sz="4000" i="1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isolated </a:t>
            </a:r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environment</a:t>
            </a:r>
            <a:endParaRPr lang="en-US" sz="4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931632" y="3999575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40813" y="4084578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4806" y="2682823"/>
            <a:ext cx="2461613" cy="10972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239603" y="15581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69" y="2682823"/>
            <a:ext cx="2357373" cy="109728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4188" y="2682823"/>
            <a:ext cx="1539850" cy="109728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51925" y="15581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8528" y="2491245"/>
            <a:ext cx="1503574" cy="128885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867429" y="15581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665" y="2682823"/>
            <a:ext cx="2130682" cy="10972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812665" y="15581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368" y="5227852"/>
            <a:ext cx="2032000" cy="736600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3033109" y="5087848"/>
            <a:ext cx="2326716" cy="1095106"/>
            <a:chOff x="5142568" y="1782082"/>
            <a:chExt cx="2913611" cy="1371336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121682" y="5211156"/>
            <a:ext cx="1711628" cy="1180396"/>
            <a:chOff x="8558827" y="2824768"/>
            <a:chExt cx="1711628" cy="1180396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656" y="5392670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119898" y="6193693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284" y="6048866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392" y="6420124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938" y="5357224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237488" y="3944112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665586" y="3978765"/>
            <a:ext cx="1259330" cy="13197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56" idx="2"/>
          </p:cNvCxnSpPr>
          <p:nvPr/>
        </p:nvCxnSpPr>
        <p:spPr>
          <a:xfrm flipH="1" flipV="1">
            <a:off x="4445613" y="3780103"/>
            <a:ext cx="218617" cy="243594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276749" y="3897823"/>
            <a:ext cx="3399671" cy="15669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6094968" y="3950692"/>
            <a:ext cx="816840" cy="1544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489956" y="3905374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642356" y="3950692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182320" y="3950692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215441" y="3872867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399009" y="3905374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8799457" y="3857928"/>
            <a:ext cx="41674" cy="23581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4859325" y="3978766"/>
            <a:ext cx="3401975" cy="115565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151431" y="3970900"/>
            <a:ext cx="1909902" cy="23162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665586" y="3905374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817986" y="3920032"/>
            <a:ext cx="3480948" cy="22661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4750363" y="3872867"/>
            <a:ext cx="1353911" cy="15628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69" y="5966100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8654" y="5298491"/>
            <a:ext cx="2447425" cy="66005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52943" y="5981858"/>
            <a:ext cx="2402400" cy="87614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33447" y="5205626"/>
            <a:ext cx="2402400" cy="106915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001939" y="6223066"/>
            <a:ext cx="1659371" cy="7917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541034" y="5449247"/>
            <a:ext cx="1659371" cy="140870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469406" y="5940978"/>
            <a:ext cx="1912962" cy="1079227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09854" y="5087848"/>
            <a:ext cx="2152247" cy="971666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9868150" y="5136277"/>
            <a:ext cx="2152247" cy="1182687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727466" y="6075739"/>
            <a:ext cx="2140296" cy="920306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14037" y="1678662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631118" y="3738856"/>
            <a:ext cx="357822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Complex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89565" y="2206064"/>
            <a:ext cx="2649647" cy="1532793"/>
            <a:chOff x="6031930" y="1896432"/>
            <a:chExt cx="1987235" cy="1149595"/>
          </a:xfrm>
        </p:grpSpPr>
        <p:grpSp>
          <p:nvGrpSpPr>
            <p:cNvPr id="74" name="Group 73"/>
            <p:cNvGrpSpPr/>
            <p:nvPr/>
          </p:nvGrpSpPr>
          <p:grpSpPr>
            <a:xfrm>
              <a:off x="6031930" y="1896432"/>
              <a:ext cx="1987235" cy="1149595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6939" y="2101428"/>
              <a:ext cx="736831" cy="736831"/>
            </a:xfrm>
            <a:prstGeom prst="rect">
              <a:avLst/>
            </a:prstGeom>
          </p:spPr>
        </p:pic>
      </p:grpSp>
      <p:sp>
        <p:nvSpPr>
          <p:cNvPr id="45" name="Right Arrow 44"/>
          <p:cNvSpPr/>
          <p:nvPr/>
        </p:nvSpPr>
        <p:spPr>
          <a:xfrm>
            <a:off x="4282403" y="2188540"/>
            <a:ext cx="2677293" cy="1581912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220" y="260023"/>
            <a:ext cx="4572000" cy="5926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645389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07" y="499533"/>
            <a:ext cx="4572000" cy="59351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619" y="1525691"/>
            <a:ext cx="4572000" cy="59241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59" y="2648436"/>
            <a:ext cx="4572000" cy="5943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839" y="1905735"/>
            <a:ext cx="4572000" cy="5896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458" y="3865237"/>
            <a:ext cx="4572000" cy="59157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381" y="3803853"/>
            <a:ext cx="4572000" cy="59326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41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231" y="5156348"/>
            <a:ext cx="1636427" cy="133368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88759" y="320576"/>
            <a:ext cx="110555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Decouple models and applications</a:t>
            </a:r>
            <a:endParaRPr lang="en-US" sz="4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39603" y="1558127"/>
            <a:ext cx="2436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Content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Rec.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7968" y="1558127"/>
            <a:ext cx="232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Fraud</a:t>
            </a:r>
            <a:b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Detection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51925" y="1558127"/>
            <a:ext cx="17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Personal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Asst.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867429" y="1558127"/>
            <a:ext cx="168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Robotic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Control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812665" y="1558127"/>
            <a:ext cx="2130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Machine</a:t>
            </a:r>
          </a:p>
          <a:p>
            <a:pPr algn="ctr"/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Translation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514" y="5435233"/>
            <a:ext cx="2032000" cy="736600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763000" y="65087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13839" y="5435233"/>
            <a:ext cx="2402400" cy="87614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476543" y="5493944"/>
            <a:ext cx="1659371" cy="7917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11609" y="5212925"/>
            <a:ext cx="1659371" cy="140870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5295229"/>
            <a:ext cx="2152247" cy="971666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1794" y="2647940"/>
            <a:ext cx="1909438" cy="86766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26" y="2631946"/>
            <a:ext cx="1828581" cy="86766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928" y="2680855"/>
            <a:ext cx="1194440" cy="86766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840" y="2512234"/>
            <a:ext cx="1166301" cy="101915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1636" y="2704317"/>
            <a:ext cx="1652740" cy="86766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65" y="5419475"/>
            <a:ext cx="1707129" cy="908047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594502" y="5464571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45567" y="3864093"/>
            <a:ext cx="11344122" cy="100014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541034" y="3959984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4725213" y="5283059"/>
            <a:ext cx="1711628" cy="1180396"/>
            <a:chOff x="8558827" y="2824768"/>
            <a:chExt cx="1711628" cy="1180396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129" name="Rectangle 128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14471681" y="5208180"/>
            <a:ext cx="2152247" cy="1182687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1682" y="7739053"/>
            <a:ext cx="2047697" cy="493916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9954756" y="7394668"/>
            <a:ext cx="2140296" cy="920306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284" y="8129912"/>
            <a:ext cx="1629157" cy="776071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7469406" y="8022024"/>
            <a:ext cx="1912962" cy="1079227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/>
          <p:cNvGrpSpPr/>
          <p:nvPr/>
        </p:nvGrpSpPr>
        <p:grpSpPr>
          <a:xfrm>
            <a:off x="3033109" y="7330303"/>
            <a:ext cx="2326716" cy="1095106"/>
            <a:chOff x="5142568" y="1782082"/>
            <a:chExt cx="2913611" cy="1371336"/>
          </a:xfrm>
        </p:grpSpPr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3033447" y="7448081"/>
            <a:ext cx="2402400" cy="106915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into clipper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encapsulate ml systems in own boxes</a:t>
            </a:r>
          </a:p>
          <a:p>
            <a:r>
              <a:rPr lang="en-US" dirty="0"/>
              <a:t>replace red arrows with something that handles complexity</a:t>
            </a:r>
          </a:p>
          <a:p>
            <a:r>
              <a:rPr lang="en-US" dirty="0"/>
              <a:t>THAT is clipper</a:t>
            </a:r>
          </a:p>
        </p:txBody>
      </p:sp>
    </p:spTree>
    <p:extLst>
      <p:ext uri="{BB962C8B-B14F-4D97-AF65-F5344CB8AC3E}">
        <p14:creationId xmlns:p14="http://schemas.microsoft.com/office/powerpoint/2010/main" val="1502551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98773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4031690" y="530439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315148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45537" y="5315148"/>
            <a:ext cx="3361842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Model Container (MC)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604" y="5776286"/>
            <a:ext cx="1416512" cy="115445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079346" y="5315148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469" y="5753990"/>
            <a:ext cx="1707129" cy="90804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0931" y="5895916"/>
            <a:ext cx="2032000" cy="7366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177049" y="5765067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3183" y="5731712"/>
            <a:ext cx="3316427" cy="968092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44734" y="5722760"/>
            <a:ext cx="1797865" cy="977043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116777" y="5721574"/>
            <a:ext cx="1773478" cy="978229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123499" y="5717999"/>
            <a:ext cx="2405798" cy="981803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  <p:sp>
        <p:nvSpPr>
          <p:cNvPr id="67" name="Rounded Rectangle 66"/>
          <p:cNvSpPr/>
          <p:nvPr/>
        </p:nvSpPr>
        <p:spPr>
          <a:xfrm>
            <a:off x="421863" y="3058417"/>
            <a:ext cx="11358066" cy="3975494"/>
          </a:xfrm>
          <a:prstGeom prst="round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2071" y="3426227"/>
            <a:ext cx="103737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Core system: 10,000 lines of C++</a:t>
            </a:r>
          </a:p>
          <a:p>
            <a:pPr>
              <a:spcBef>
                <a:spcPts val="600"/>
              </a:spcBef>
            </a:pPr>
            <a:endParaRPr lang="en-US" sz="3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spcBef>
                <a:spcPts val="600"/>
              </a:spcBef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Open source system: https://github.com/ucbrise/clipper</a:t>
            </a:r>
          </a:p>
          <a:p>
            <a:pPr>
              <a:spcBef>
                <a:spcPts val="600"/>
              </a:spcBef>
            </a:pPr>
            <a:endParaRPr lang="en-US" sz="3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spcBef>
                <a:spcPts val="600"/>
              </a:spcBef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Goal: Community-owned platform for model deployment and serving</a:t>
            </a:r>
          </a:p>
          <a:p>
            <a:pPr>
              <a:spcBef>
                <a:spcPts val="600"/>
              </a:spcBef>
            </a:pPr>
            <a:endParaRPr lang="en-US" sz="3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5538" y="1061200"/>
            <a:ext cx="11344151" cy="699214"/>
            <a:chOff x="445537" y="1118351"/>
            <a:chExt cx="11344153" cy="1045703"/>
          </a:xfrm>
        </p:grpSpPr>
        <p:sp>
          <p:nvSpPr>
            <p:cNvPr id="55" name="Rectangle 54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445537" y="1249713"/>
              <a:ext cx="3022147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698773" y="1823377"/>
            <a:ext cx="1483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Predict</a:t>
            </a:r>
          </a:p>
        </p:txBody>
      </p:sp>
      <p:sp>
        <p:nvSpPr>
          <p:cNvPr id="93" name="Up-Down Arrow 92"/>
          <p:cNvSpPr/>
          <p:nvPr/>
        </p:nvSpPr>
        <p:spPr>
          <a:xfrm>
            <a:off x="6182513" y="1798238"/>
            <a:ext cx="253066" cy="6350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933579" y="2905244"/>
            <a:ext cx="4999652" cy="1350778"/>
            <a:chOff x="2229823" y="1726138"/>
            <a:chExt cx="4999652" cy="1350778"/>
          </a:xfrm>
        </p:grpSpPr>
        <p:sp>
          <p:nvSpPr>
            <p:cNvPr id="5" name="Rounded Rectangle 4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8377" y="1726138"/>
              <a:ext cx="38053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Query Processor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72749" y="4723392"/>
            <a:ext cx="1348647" cy="1379431"/>
            <a:chOff x="10525305" y="3580956"/>
            <a:chExt cx="1056875" cy="1123065"/>
          </a:xfrm>
        </p:grpSpPr>
        <p:sp>
          <p:nvSpPr>
            <p:cNvPr id="14" name="Can 13"/>
            <p:cNvSpPr/>
            <p:nvPr/>
          </p:nvSpPr>
          <p:spPr>
            <a:xfrm>
              <a:off x="10582055" y="3580956"/>
              <a:ext cx="1000125" cy="112306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305" y="3918529"/>
              <a:ext cx="10568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Redis</a:t>
              </a:r>
              <a:endParaRPr lang="en-US" sz="22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24087" y="2937059"/>
            <a:ext cx="3476065" cy="1350778"/>
            <a:chOff x="2229823" y="1726138"/>
            <a:chExt cx="4999652" cy="1350778"/>
          </a:xfrm>
        </p:grpSpPr>
        <p:sp>
          <p:nvSpPr>
            <p:cNvPr id="23" name="Rounded Rectangle 22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26076" y="1768999"/>
              <a:ext cx="38053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Management</a:t>
              </a: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2288482" y="4287840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85525" y="4253484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3740" y="4239106"/>
            <a:ext cx="436370" cy="661094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38602" y="4288641"/>
            <a:ext cx="333774" cy="512061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185862" y="1500194"/>
            <a:ext cx="4537877" cy="760872"/>
            <a:chOff x="400673" y="112413"/>
            <a:chExt cx="3032732" cy="1045703"/>
          </a:xfrm>
        </p:grpSpPr>
        <p:sp>
          <p:nvSpPr>
            <p:cNvPr id="36" name="Rectangle 35"/>
            <p:cNvSpPr/>
            <p:nvPr/>
          </p:nvSpPr>
          <p:spPr>
            <a:xfrm>
              <a:off x="400673" y="112413"/>
              <a:ext cx="303273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1258" y="302705"/>
              <a:ext cx="3022147" cy="71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 Light" charset="0"/>
                  <a:ea typeface="Helvetica Neue Light" charset="0"/>
                  <a:cs typeface="Helvetica Neue Light" charset="0"/>
                </a:rPr>
                <a:t>Applications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" y="2839915"/>
            <a:ext cx="1060441" cy="946095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523636" y="4982924"/>
            <a:ext cx="1771229" cy="1846490"/>
            <a:chOff x="1523636" y="3997077"/>
            <a:chExt cx="1771229" cy="1846490"/>
          </a:xfrm>
        </p:grpSpPr>
        <p:grpSp>
          <p:nvGrpSpPr>
            <p:cNvPr id="10" name="Group 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587058" y="4978156"/>
            <a:ext cx="1771229" cy="1846490"/>
            <a:chOff x="1523636" y="3997077"/>
            <a:chExt cx="1771229" cy="1846490"/>
          </a:xfrm>
        </p:grpSpPr>
        <p:grpSp>
          <p:nvGrpSpPr>
            <p:cNvPr id="50" name="Group 4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81" y="2874469"/>
            <a:ext cx="1060441" cy="94609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2677589" y="2290927"/>
            <a:ext cx="0" cy="644941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8973" y="2307382"/>
            <a:ext cx="13516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Predict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0114706" y="4287837"/>
            <a:ext cx="456411" cy="969963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208275" y="5091980"/>
            <a:ext cx="3453098" cy="1861258"/>
            <a:chOff x="8208275" y="5091980"/>
            <a:chExt cx="3453098" cy="1861258"/>
          </a:xfrm>
        </p:grpSpPr>
        <p:grpSp>
          <p:nvGrpSpPr>
            <p:cNvPr id="45" name="Group 44"/>
            <p:cNvGrpSpPr/>
            <p:nvPr/>
          </p:nvGrpSpPr>
          <p:grpSpPr>
            <a:xfrm>
              <a:off x="9700319" y="5091980"/>
              <a:ext cx="1961054" cy="1861258"/>
              <a:chOff x="9006193" y="4152177"/>
              <a:chExt cx="2878595" cy="287859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6193" y="4152177"/>
                <a:ext cx="2878595" cy="2878595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9415688" y="4593974"/>
                <a:ext cx="2042887" cy="1121023"/>
                <a:chOff x="2290860" y="5188205"/>
                <a:chExt cx="4999652" cy="16698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290860" y="5188205"/>
                  <a:ext cx="4999652" cy="166988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005959" y="5280553"/>
                  <a:ext cx="3805322" cy="1489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admin</a:t>
                  </a:r>
                </a:p>
              </p:txBody>
            </p:sp>
          </p:grp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275" y="5995852"/>
              <a:ext cx="1559076" cy="828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3"/>
              <a:ext cx="1822027" cy="1107440"/>
              <a:chOff x="6924039" y="1914313"/>
              <a:chExt cx="1822027" cy="110744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3"/>
                <a:ext cx="1822027" cy="110744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31" name="Rounded Rectangle 30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1616449" cy="753897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Clipper Connects Analytics and Serving</a:t>
            </a:r>
          </a:p>
        </p:txBody>
      </p:sp>
    </p:spTree>
    <p:extLst>
      <p:ext uri="{BB962C8B-B14F-4D97-AF65-F5344CB8AC3E}">
        <p14:creationId xmlns:p14="http://schemas.microsoft.com/office/powerpoint/2010/main" val="205393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Getting Started with Clipper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538" y="1312418"/>
            <a:ext cx="102155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 images available on </a:t>
            </a:r>
            <a:r>
              <a:rPr lang="en-US" sz="3400" i="1" dirty="0" err="1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DockerHub</a:t>
            </a:r>
            <a:r>
              <a:rPr lang="en-US" sz="34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rgbClr val="C00000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Clipper admin is distributed as pip package:</a:t>
            </a: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	pip install </a:t>
            </a:r>
            <a:r>
              <a:rPr lang="en-US" sz="3400" i="1" dirty="0" err="1">
                <a:solidFill>
                  <a:srgbClr val="C00000"/>
                </a:solidFill>
                <a:latin typeface="Inconsolata Medium" charset="0"/>
                <a:ea typeface="Inconsolata Medium" charset="0"/>
                <a:cs typeface="Inconsolata Medium" charset="0"/>
              </a:rPr>
              <a:t>clipper_admin</a:t>
            </a:r>
            <a:endParaRPr lang="en-US" sz="3400" i="1" dirty="0">
              <a:solidFill>
                <a:srgbClr val="C00000"/>
              </a:solidFill>
              <a:latin typeface="Inconsolata Medium" charset="0"/>
              <a:ea typeface="Inconsolata Medium" charset="0"/>
              <a:cs typeface="Inconsolata Medium" charset="0"/>
            </a:endParaRP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rgbClr val="C00000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Get up and running without cloning or compiling!</a:t>
            </a:r>
            <a:endParaRPr lang="en-US" sz="3400" dirty="0">
              <a:latin typeface="Inconsolata Medium" charset="0"/>
              <a:ea typeface="Inconsolata Medium" charset="0"/>
              <a:cs typeface="Inconsolat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08994"/>
            <a:ext cx="12191999" cy="2716212"/>
          </a:xfrm>
        </p:spPr>
        <p:txBody>
          <a:bodyPr>
            <a:noAutofit/>
          </a:bodyPr>
          <a:lstStyle/>
          <a:p>
            <a:r>
              <a:rPr lang="en-US" sz="6500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How does Clipper address these challenges?</a:t>
            </a:r>
          </a:p>
        </p:txBody>
      </p:sp>
    </p:spTree>
    <p:extLst>
      <p:ext uri="{BB962C8B-B14F-4D97-AF65-F5344CB8AC3E}">
        <p14:creationId xmlns:p14="http://schemas.microsoft.com/office/powerpoint/2010/main" val="1501155181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5286374"/>
          </a:xfrm>
        </p:spPr>
        <p:txBody>
          <a:bodyPr>
            <a:normAutofit lnSpcReduction="10000"/>
          </a:bodyPr>
          <a:lstStyle/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Container-based architecture for flexibility and scalability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Leverage common computational patterns across frameworks to maximize performance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Empower data scientists to perform online model selection to increase accuracy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Clipper Technologies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9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1170533" y="3136086"/>
            <a:ext cx="3061506" cy="2310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54" y="1571626"/>
            <a:ext cx="6118529" cy="18010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How does Clipper address these challenges?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511" y="5523250"/>
            <a:ext cx="5420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low-latency, high-throughput serving workloads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785670" y="1956634"/>
            <a:ext cx="4997115" cy="2541345"/>
            <a:chOff x="597938" y="2491245"/>
            <a:chExt cx="11345409" cy="4458369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2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50" name="Slide Number Placeholder 8"/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39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6479915" y="5101123"/>
            <a:ext cx="54538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Large and growing ecosystem of ML models and frameworks</a:t>
            </a:r>
            <a:endParaRPr lang="en-US" sz="30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9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1114037" y="1678662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4282403" y="2188540"/>
            <a:ext cx="2677293" cy="1581912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5389" y="596893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31118" y="2206064"/>
            <a:ext cx="3578224" cy="2199578"/>
            <a:chOff x="7631118" y="2206064"/>
            <a:chExt cx="3578224" cy="2199578"/>
          </a:xfrm>
        </p:grpSpPr>
        <p:sp>
          <p:nvSpPr>
            <p:cNvPr id="67" name="TextBox 66"/>
            <p:cNvSpPr txBox="1"/>
            <p:nvPr/>
          </p:nvSpPr>
          <p:spPr>
            <a:xfrm>
              <a:off x="7631118" y="3738856"/>
              <a:ext cx="3578224" cy="666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Complex Model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88" name="Straight Arrow Connector 87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5286374"/>
          </a:xfrm>
        </p:spPr>
        <p:txBody>
          <a:bodyPr>
            <a:normAutofit/>
          </a:bodyPr>
          <a:lstStyle/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Containerized frameworks: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unified abstraction and isolation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caching and batching: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optimize throughput and latency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model composition: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improved accuracy through ensembles and bandits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Technologies inside Clipper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0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495" y="1676241"/>
            <a:ext cx="9301210" cy="3581717"/>
          </a:xfrm>
        </p:spPr>
        <p:txBody>
          <a:bodyPr>
            <a:no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</a:rPr>
              <a:t>Clipper Design and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3470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Clipper has 3 simultaneous sets of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: Responsible for ensuring that Clipper is a fast and reliable part of serving infra</a:t>
            </a:r>
          </a:p>
          <a:p>
            <a:r>
              <a:rPr lang="en-US" dirty="0"/>
              <a:t>Data scientists: Deploy models that they have developed into production</a:t>
            </a:r>
          </a:p>
          <a:p>
            <a:r>
              <a:rPr lang="en-US" dirty="0"/>
              <a:t>Frontend developers: Query Clipper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64255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4" y="-61595"/>
            <a:ext cx="749808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Prediction-Serving </a:t>
            </a:r>
            <a:r>
              <a:rPr lang="en-US" b="1">
                <a:solidFill>
                  <a:srgbClr val="C00000"/>
                </a:solidFill>
              </a:rPr>
              <a:t>System: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1873"/>
            <a:ext cx="10515600" cy="55961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Decouple applications from models and allow them to evolve independently from each other</a:t>
            </a:r>
          </a:p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The Frontend Dev perspective: focus on building reliable, low-latency applications</a:t>
            </a:r>
          </a:p>
          <a:p>
            <a:pPr lvl="1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Provide stable, reliable, performant APIs to meet SLAs</a:t>
            </a:r>
          </a:p>
          <a:p>
            <a:pPr lvl="2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scale system, hardware to meet application demands</a:t>
            </a:r>
          </a:p>
          <a:p>
            <a:pPr lvl="1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Oblivious to the implementations of the underlying models</a:t>
            </a:r>
          </a:p>
          <a:p>
            <a:r>
              <a:rPr lang="en-US" dirty="0">
                <a:latin typeface="Helvetica Neue Medium" charset="0"/>
                <a:ea typeface="Helvetica Neue Medium" charset="0"/>
                <a:cs typeface="Helvetica Neue Medium" charset="0"/>
              </a:rPr>
              <a:t>The Data Scientist perspective: focus on making accurate predictions</a:t>
            </a:r>
          </a:p>
          <a:p>
            <a:pPr lvl="1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Support many models and frameworks simultaneously</a:t>
            </a:r>
          </a:p>
          <a:p>
            <a:pPr lvl="1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Simple deployment and online experimentation</a:t>
            </a:r>
          </a:p>
          <a:p>
            <a:pPr lvl="1"/>
            <a:r>
              <a:rPr lang="en-US" dirty="0">
                <a:latin typeface="Helvetica Neue Thin" charset="0"/>
                <a:ea typeface="Helvetica Neue Thin" charset="0"/>
                <a:cs typeface="Helvetica Neue Thin" charset="0"/>
              </a:rPr>
              <a:t>(Mostly) oblivious to system performance and workload demands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27264" y="-63690"/>
            <a:ext cx="39136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7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3590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Beirut" charset="-78"/>
                <a:ea typeface="Beirut" charset="-78"/>
                <a:cs typeface="Beirut" charset="-78"/>
              </a:rPr>
              <a:t>Caffe</a:t>
            </a:r>
            <a:endParaRPr lang="en-US" sz="44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Adaptive Batching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  <p:sp>
        <p:nvSpPr>
          <p:cNvPr id="67" name="Rounded Rectangle 66"/>
          <p:cNvSpPr/>
          <p:nvPr/>
        </p:nvSpPr>
        <p:spPr>
          <a:xfrm>
            <a:off x="421863" y="3058417"/>
            <a:ext cx="11358066" cy="3975494"/>
          </a:xfrm>
          <a:prstGeom prst="roundRect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2072" y="3426227"/>
            <a:ext cx="8163803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Core system: 35,000 lines of C++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spcBef>
                <a:spcPts val="600"/>
              </a:spcBef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RPC:</a:t>
            </a:r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200 lines of Python</a:t>
            </a:r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700 lines of Java</a:t>
            </a:r>
          </a:p>
          <a:p>
            <a:pPr marL="457200" indent="-457200">
              <a:spcBef>
                <a:spcPts val="600"/>
              </a:spcBef>
              <a:buFont typeface="Arial" charset="0"/>
              <a:buChar char="•"/>
            </a:pPr>
            <a:endParaRPr lang="en-US" sz="30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3088505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3455921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2298303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2298303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2323442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6689666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5304390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5304390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5304390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4632203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463220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463220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463220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111835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1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120902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5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5315148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6689666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1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7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5286374"/>
          </a:xfrm>
        </p:spPr>
        <p:txBody>
          <a:bodyPr>
            <a:normAutofit lnSpcReduction="10000"/>
          </a:bodyPr>
          <a:lstStyle/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Container-based architecture for flexibility and scalability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Leverage common computational patterns across frameworks to maximize performance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Empower data scientists to perform online model selection to increase accuracy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Clipper Techniques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132" y="2729549"/>
            <a:ext cx="11311467" cy="38744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2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445538" y="2509453"/>
            <a:ext cx="3361841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44975" y="2136614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  <p:sp>
        <p:nvSpPr>
          <p:cNvPr id="60" name="Rectangle 59"/>
          <p:cNvSpPr/>
          <p:nvPr/>
        </p:nvSpPr>
        <p:spPr>
          <a:xfrm>
            <a:off x="8110363" y="2509453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2509453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-2748445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-1412681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-150956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657768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657768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657768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734085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2657768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58" y="2678370"/>
            <a:ext cx="2032000" cy="7360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2644967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-268290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2084868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-2084868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2059729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2487938"/>
            <a:ext cx="1764600" cy="13477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2805909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2509454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352213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2126100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2126100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4256913" y="1453913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453913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453913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79479" y="6858000"/>
            <a:ext cx="103934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Provide a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common interface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to models while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bounding latency 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maximizing throughput</a:t>
            </a:r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268933" y="1450645"/>
            <a:ext cx="1197411" cy="635052"/>
            <a:chOff x="1055580" y="4658605"/>
            <a:chExt cx="1197411" cy="635052"/>
          </a:xfrm>
        </p:grpSpPr>
        <p:sp>
          <p:nvSpPr>
            <p:cNvPr id="94" name="Up-Down Arrow 9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29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</p:txBody>
      </p:sp>
    </p:spTree>
    <p:extLst>
      <p:ext uri="{BB962C8B-B14F-4D97-AF65-F5344CB8AC3E}">
        <p14:creationId xmlns:p14="http://schemas.microsoft.com/office/powerpoint/2010/main" val="128168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3619087" y="2562588"/>
            <a:ext cx="5177099" cy="2994897"/>
            <a:chOff x="4437802" y="2295143"/>
            <a:chExt cx="2565113" cy="1483893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167327" y="368289"/>
            <a:ext cx="943976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 Produces </a:t>
            </a:r>
            <a:r>
              <a:rPr lang="en-US" sz="4267" b="1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 Trained Model</a:t>
            </a:r>
            <a:endParaRPr lang="en-US" sz="4267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597" y="3049902"/>
            <a:ext cx="2803687" cy="20130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01055" y="3625539"/>
            <a:ext cx="22067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3265" y="1383957"/>
            <a:ext cx="22107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Query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32258" y="1383957"/>
            <a:ext cx="29755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i="1" dirty="0">
                <a:solidFill>
                  <a:schemeClr val="bg2">
                    <a:lumMod val="1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Decision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99450" y="5501441"/>
            <a:ext cx="152157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3733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02" y="3458770"/>
            <a:ext cx="1823523" cy="9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1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1738" y="2331720"/>
            <a:ext cx="11487382" cy="4053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895600"/>
            <a:ext cx="106680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</p:spTree>
    <p:extLst>
      <p:ext uri="{BB962C8B-B14F-4D97-AF65-F5344CB8AC3E}">
        <p14:creationId xmlns:p14="http://schemas.microsoft.com/office/powerpoint/2010/main" val="3155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build="p"/>
      <p:bldP spid="6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7978" y="1996440"/>
            <a:ext cx="6610582" cy="1965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64920" y="2225040"/>
            <a:ext cx="62636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538" y="4127264"/>
            <a:ext cx="10238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API support for many programming languages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Python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Java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C/C++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160997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9001" y="953865"/>
            <a:ext cx="111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Helvetica Neue" charset="0"/>
                <a:ea typeface="Helvetica Neue" charset="0"/>
                <a:cs typeface="Helvetica Neue" charset="0"/>
              </a:rPr>
              <a:t>Package model implementation </a:t>
            </a:r>
            <a:r>
              <a:rPr lang="en-US" sz="3600" i="1">
                <a:latin typeface="Helvetica Neue" charset="0"/>
                <a:ea typeface="Helvetica Neue" charset="0"/>
                <a:cs typeface="Helvetica Neue" charset="0"/>
              </a:rPr>
              <a:t>and dependencies</a:t>
            </a:r>
            <a:endParaRPr lang="en-US" sz="3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600196"/>
            <a:ext cx="10482824" cy="4848445"/>
            <a:chOff x="445537" y="5304390"/>
            <a:chExt cx="3361842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653" y="4731674"/>
            <a:ext cx="2918693" cy="155249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232175" y="3109278"/>
            <a:ext cx="5727649" cy="1582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22661" y="3319965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</p:spTree>
    <p:extLst>
      <p:ext uri="{BB962C8B-B14F-4D97-AF65-F5344CB8AC3E}">
        <p14:creationId xmlns:p14="http://schemas.microsoft.com/office/powerpoint/2010/main" val="89098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1662532"/>
            <a:ext cx="11344122" cy="17803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17388" y="214718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5539725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4154449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4154449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3482262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3482262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3482262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3482262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830370" y="4916070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4655624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4293811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4500001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4916070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4771" y="4080842"/>
            <a:ext cx="2067648" cy="4778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5537" y="4154449"/>
            <a:ext cx="3361842" cy="1374518"/>
            <a:chOff x="445537" y="4154449"/>
            <a:chExt cx="3361842" cy="1374518"/>
          </a:xfrm>
        </p:grpSpPr>
        <p:grpSp>
          <p:nvGrpSpPr>
            <p:cNvPr id="6" name="Group 5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50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079346" y="4130078"/>
            <a:ext cx="1810909" cy="1374518"/>
            <a:chOff x="6079346" y="5304390"/>
            <a:chExt cx="1810909" cy="13745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25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374518"/>
            <a:chOff x="6079346" y="5304390"/>
            <a:chExt cx="1810909" cy="137451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</p:txBody>
      </p:sp>
    </p:spTree>
    <p:extLst>
      <p:ext uri="{BB962C8B-B14F-4D97-AF65-F5344CB8AC3E}">
        <p14:creationId xmlns:p14="http://schemas.microsoft.com/office/powerpoint/2010/main" val="5802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  <a:p>
            <a:pPr lvl="1"/>
            <a:r>
              <a:rPr lang="en-US" dirty="0"/>
              <a:t>Scale-out</a:t>
            </a:r>
          </a:p>
          <a:p>
            <a:pPr marL="14287" indent="0">
              <a:buNone/>
            </a:pPr>
            <a:r>
              <a:rPr lang="en-US" b="1" dirty="0"/>
              <a:t>Problem:</a:t>
            </a:r>
            <a:r>
              <a:rPr lang="en-US" dirty="0"/>
              <a:t> frameworks optimized for </a:t>
            </a:r>
            <a:r>
              <a:rPr lang="en-US" b="1" dirty="0"/>
              <a:t>batch processing </a:t>
            </a:r>
            <a:r>
              <a:rPr lang="en-US" dirty="0"/>
              <a:t>not </a:t>
            </a:r>
            <a:r>
              <a:rPr lang="en-US" b="1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4734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22444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417193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360494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642416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457976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-1111810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7" name="Content Placeholder 3"/>
          <p:cNvSpPr>
            <a:spLocks noGrp="1"/>
          </p:cNvSpPr>
          <p:nvPr>
            <p:ph idx="1"/>
          </p:nvPr>
        </p:nvSpPr>
        <p:spPr>
          <a:xfrm>
            <a:off x="361368" y="3733459"/>
            <a:ext cx="11718088" cy="2929265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  <a:p>
            <a:pPr lvl="1"/>
            <a:r>
              <a:rPr lang="en-US" dirty="0"/>
              <a:t>Scale-out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267791" y="2018242"/>
            <a:ext cx="2418934" cy="1374518"/>
            <a:chOff x="8110363" y="5304390"/>
            <a:chExt cx="2418934" cy="1374518"/>
          </a:xfrm>
        </p:grpSpPr>
        <p:sp>
          <p:nvSpPr>
            <p:cNvPr id="86" name="Rectangle 85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88" name="Rectangle 87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0781982" y="1346055"/>
            <a:ext cx="1197411" cy="635052"/>
            <a:chOff x="1055580" y="4658605"/>
            <a:chExt cx="1197411" cy="635052"/>
          </a:xfrm>
        </p:grpSpPr>
        <p:sp>
          <p:nvSpPr>
            <p:cNvPr id="90" name="Up-Down Arrow 8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2673468" y="2779863"/>
            <a:ext cx="542513" cy="147044"/>
            <a:chOff x="10658591" y="6109729"/>
            <a:chExt cx="874878" cy="237129"/>
          </a:xfrm>
        </p:grpSpPr>
        <p:sp>
          <p:nvSpPr>
            <p:cNvPr id="93" name="Oval 92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566994" y="1355580"/>
            <a:ext cx="1197411" cy="635052"/>
            <a:chOff x="1055580" y="4658605"/>
            <a:chExt cx="1197411" cy="635052"/>
          </a:xfrm>
        </p:grpSpPr>
        <p:sp>
          <p:nvSpPr>
            <p:cNvPr id="115" name="Up-Down Arrow 114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481523" y="1341289"/>
            <a:ext cx="1197411" cy="635052"/>
            <a:chOff x="1055580" y="4658605"/>
            <a:chExt cx="1197411" cy="635052"/>
          </a:xfrm>
        </p:grpSpPr>
        <p:sp>
          <p:nvSpPr>
            <p:cNvPr id="122" name="Up-Down Arrow 12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338757" y="2007505"/>
            <a:ext cx="1810909" cy="1374518"/>
            <a:chOff x="6079346" y="5304390"/>
            <a:chExt cx="1810909" cy="1374518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36507" y="2018242"/>
            <a:ext cx="1810909" cy="1374518"/>
            <a:chOff x="6079346" y="5304390"/>
            <a:chExt cx="1810909" cy="1374518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32" name="Rectangle 131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8252149" y="2031231"/>
            <a:ext cx="1810909" cy="1374518"/>
            <a:chOff x="6079346" y="5304390"/>
            <a:chExt cx="1810909" cy="1374518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136" name="Rectangle 135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55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8407255" y="3326934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569813" y="3446808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8300632" y="2854175"/>
            <a:ext cx="1250060" cy="428787"/>
            <a:chOff x="3195697" y="2216314"/>
            <a:chExt cx="2029397" cy="733939"/>
          </a:xfrm>
        </p:grpSpPr>
        <p:sp>
          <p:nvSpPr>
            <p:cNvPr id="128" name="TextBox 127"/>
            <p:cNvSpPr txBox="1"/>
            <p:nvPr/>
          </p:nvSpPr>
          <p:spPr>
            <a:xfrm>
              <a:off x="3195697" y="2240818"/>
              <a:ext cx="1776331" cy="70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129" name="Up-Down Arrow 128"/>
            <p:cNvSpPr/>
            <p:nvPr/>
          </p:nvSpPr>
          <p:spPr>
            <a:xfrm>
              <a:off x="4972028" y="2216314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9768401" y="282166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charset="0"/>
                <a:ea typeface="Helvetica Neue" charset="0"/>
                <a:cs typeface="Helvetica Neue" charset="0"/>
              </a:rPr>
              <a:t>RPC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Interface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35" y="4748242"/>
            <a:ext cx="2021290" cy="1429177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405061" y="2141504"/>
            <a:ext cx="3560038" cy="61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44015" y="2200121"/>
            <a:ext cx="1861570" cy="41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Overhead of decoupled architecture</a:t>
            </a:r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72112" y="2334527"/>
            <a:ext cx="7233357" cy="3804169"/>
            <a:chOff x="445537" y="1118351"/>
            <a:chExt cx="11414682" cy="6003212"/>
          </a:xfrm>
        </p:grpSpPr>
        <p:sp>
          <p:nvSpPr>
            <p:cNvPr id="207" name="Rectangle 20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597317" y="3122236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565183" y="2298303"/>
              <a:ext cx="1955614" cy="705106"/>
              <a:chOff x="565183" y="2298303"/>
              <a:chExt cx="1955614" cy="705106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565183" y="2323442"/>
                <a:ext cx="1702548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57" name="Up-Down Arrow 256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9352297" y="2298303"/>
              <a:ext cx="2507922" cy="705106"/>
              <a:chOff x="9498601" y="2298303"/>
              <a:chExt cx="2507922" cy="705106"/>
            </a:xfrm>
          </p:grpSpPr>
          <p:sp>
            <p:nvSpPr>
              <p:cNvPr id="254" name="TextBox 253"/>
              <p:cNvSpPr txBox="1"/>
              <p:nvPr/>
            </p:nvSpPr>
            <p:spPr>
              <a:xfrm>
                <a:off x="9741992" y="2323442"/>
                <a:ext cx="2264531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255" name="Up-Down Arrow 254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054677" y="2323442"/>
              <a:ext cx="4591797" cy="6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4031690" y="5304390"/>
              <a:ext cx="1984578" cy="1448162"/>
              <a:chOff x="4031690" y="5304390"/>
              <a:chExt cx="1984578" cy="1448162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285692" y="5878309"/>
                <a:ext cx="1730576" cy="87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 err="1"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lang="en-US" sz="3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247" name="Rectangle 246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1017555" y="4632203"/>
              <a:ext cx="1376709" cy="696840"/>
              <a:chOff x="876282" y="4658605"/>
              <a:chExt cx="1376709" cy="696840"/>
            </a:xfrm>
          </p:grpSpPr>
          <p:sp>
            <p:nvSpPr>
              <p:cNvPr id="243" name="Up-Down Arrow 24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077615" y="4632203"/>
              <a:ext cx="1376709" cy="696840"/>
              <a:chOff x="876282" y="4658605"/>
              <a:chExt cx="1376709" cy="696840"/>
            </a:xfrm>
          </p:grpSpPr>
          <p:sp>
            <p:nvSpPr>
              <p:cNvPr id="241" name="Up-Down Arrow 240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6121250" y="4632203"/>
              <a:ext cx="1376709" cy="696840"/>
              <a:chOff x="876282" y="4658605"/>
              <a:chExt cx="1376709" cy="696840"/>
            </a:xfrm>
          </p:grpSpPr>
          <p:sp>
            <p:nvSpPr>
              <p:cNvPr id="239" name="Up-Down Arrow 238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445256" y="4632203"/>
              <a:ext cx="1376709" cy="696840"/>
              <a:chOff x="876282" y="4658605"/>
              <a:chExt cx="1376709" cy="696840"/>
            </a:xfrm>
          </p:grpSpPr>
          <p:sp>
            <p:nvSpPr>
              <p:cNvPr id="237" name="Up-Down Arrow 23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220" name="Rectangle 21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2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445537" y="1356555"/>
              <a:ext cx="3022147" cy="67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229" name="Rectangle 228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38919" y="4974220"/>
            <a:ext cx="1187538" cy="901366"/>
            <a:chOff x="6079346" y="5304390"/>
            <a:chExt cx="1810909" cy="137451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28" y="-130300"/>
            <a:ext cx="10515600" cy="1325563"/>
          </a:xfrm>
        </p:spPr>
        <p:txBody>
          <a:bodyPr/>
          <a:lstStyle/>
          <a:p>
            <a:r>
              <a:rPr lang="en-US" dirty="0"/>
              <a:t>Overhead of decoupled architecture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8595" y="1972296"/>
            <a:ext cx="5786430" cy="4660463"/>
            <a:chOff x="148595" y="1972296"/>
            <a:chExt cx="5786430" cy="466046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81" y="1972296"/>
              <a:ext cx="4157390" cy="3701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8595" y="4561982"/>
              <a:ext cx="17757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Throughput</a:t>
              </a:r>
            </a:p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(QPS)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0800000">
              <a:off x="778050" y="3261394"/>
              <a:ext cx="550127" cy="123425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7739" y="2716016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39793">
              <a:off x="4311928" y="5624021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Clipper*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39793">
              <a:off x="2436577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55601" y="1760379"/>
            <a:ext cx="6285882" cy="4872380"/>
            <a:chOff x="5655601" y="1760379"/>
            <a:chExt cx="6285882" cy="48723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601" y="1760379"/>
              <a:ext cx="4174224" cy="391333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044810" y="2716016"/>
              <a:ext cx="1896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P99 Latency</a:t>
              </a:r>
            </a:p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(</a:t>
              </a:r>
              <a:r>
                <a:rPr lang="en-US" sz="2400" dirty="0" err="1">
                  <a:latin typeface="Helvetica" charset="0"/>
                  <a:ea typeface="Helvetica" charset="0"/>
                  <a:cs typeface="Helvetica" charset="0"/>
                </a:rPr>
                <a:t>ms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10633148" y="3756859"/>
              <a:ext cx="550127" cy="122706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94858" y="498392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39793">
              <a:off x="8418254" y="5552140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Clipper*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39793">
              <a:off x="6258981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28177" y="960120"/>
            <a:ext cx="6825223" cy="800259"/>
            <a:chOff x="1328177" y="960120"/>
            <a:chExt cx="6825223" cy="800259"/>
          </a:xfrm>
        </p:grpSpPr>
        <p:sp>
          <p:nvSpPr>
            <p:cNvPr id="29" name="Rounded Rectangle 28"/>
            <p:cNvSpPr/>
            <p:nvPr/>
          </p:nvSpPr>
          <p:spPr>
            <a:xfrm>
              <a:off x="1328177" y="960120"/>
              <a:ext cx="6825223" cy="8002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8177" y="1129416"/>
              <a:ext cx="6825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Model: </a:t>
              </a:r>
              <a:r>
                <a:rPr lang="en-US" sz="2400" i="1" dirty="0" err="1">
                  <a:latin typeface="Helvetica Neue Medium" charset="0"/>
                  <a:ea typeface="Helvetica Neue Medium" charset="0"/>
                  <a:cs typeface="Helvetica Neue Medium" charset="0"/>
                </a:rPr>
                <a:t>AlexNet</a:t>
              </a:r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 trained on CIFAR-10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-40228" y="6479387"/>
            <a:ext cx="3398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Medium" charset="0"/>
                <a:ea typeface="Helvetica Neue Medium" charset="0"/>
                <a:cs typeface="Helvetica Neue Medium" charset="0"/>
              </a:rPr>
              <a:t>*[NSDI 17] Prototype version of Clipper</a:t>
            </a:r>
          </a:p>
        </p:txBody>
      </p:sp>
    </p:spTree>
    <p:extLst>
      <p:ext uri="{BB962C8B-B14F-4D97-AF65-F5344CB8AC3E}">
        <p14:creationId xmlns:p14="http://schemas.microsoft.com/office/powerpoint/2010/main" val="4299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5286374"/>
          </a:xfrm>
        </p:spPr>
        <p:txBody>
          <a:bodyPr>
            <a:normAutofit/>
          </a:bodyPr>
          <a:lstStyle/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Containerized frameworks: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unified abstraction and isolation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caching and batching: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optimize throughput and latency</a:t>
            </a:r>
          </a:p>
          <a:p>
            <a:pPr>
              <a:spcBef>
                <a:spcPts val="34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</a:pP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Cross-framework model composition: </a:t>
            </a:r>
            <a:r>
              <a:rPr lang="en-US" sz="4300" i="1" dirty="0">
                <a:solidFill>
                  <a:schemeClr val="accent6">
                    <a:lumMod val="75000"/>
                  </a:schemeClr>
                </a:solidFill>
              </a:rPr>
              <a:t>improved accuracy through ensembles and bandits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Technologies inside Clipper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132" y="4715933"/>
            <a:ext cx="11311467" cy="18880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743" y="1262964"/>
            <a:ext cx="11311467" cy="146658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6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391250" y="2304376"/>
            <a:ext cx="1904865" cy="2908912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2561529" y="3223357"/>
            <a:ext cx="1720874" cy="1123018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665337" y="2813583"/>
            <a:ext cx="2649647" cy="1532793"/>
            <a:chOff x="4437802" y="2295143"/>
            <a:chExt cx="2565113" cy="1483893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2007578" y="903804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583118" y="2401159"/>
            <a:ext cx="2584361" cy="3035836"/>
            <a:chOff x="6934007" y="1783903"/>
            <a:chExt cx="1938271" cy="2276877"/>
          </a:xfrm>
        </p:grpSpPr>
        <p:grpSp>
          <p:nvGrpSpPr>
            <p:cNvPr id="24" name="Group 23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7640163" y="3527881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38" name="Left Arrow 37"/>
          <p:cNvSpPr/>
          <p:nvPr/>
        </p:nvSpPr>
        <p:spPr>
          <a:xfrm>
            <a:off x="7490231" y="2112470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0255626" y="2996194"/>
            <a:ext cx="1320617" cy="736469"/>
            <a:chOff x="7584821" y="2225245"/>
            <a:chExt cx="990463" cy="552352"/>
          </a:xfrm>
        </p:grpSpPr>
        <p:sp>
          <p:nvSpPr>
            <p:cNvPr id="40" name="Rectangle 39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2" name="Triangle 41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0558386" y="2759191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>
                <a:solidFill>
                  <a:srgbClr val="4472C4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11705" y="903804"/>
            <a:ext cx="215315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Serving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43530" y="4393288"/>
            <a:ext cx="152157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3733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702" y="3211701"/>
            <a:ext cx="1102291" cy="5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6" grpId="0"/>
      <p:bldP spid="4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701" y="3946785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029515"/>
              <a:ext cx="46844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 models</a:t>
              </a:r>
            </a:p>
            <a:p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while </a:t>
              </a: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bounding latency 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000" b="1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maximizing throughput</a:t>
              </a:r>
              <a:r>
                <a:rPr lang="en-US" sz="2000" i="1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27" name="Rectangle 26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30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8110363" y="6376250"/>
            <a:ext cx="2418934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1690" y="6376250"/>
            <a:ext cx="1810909" cy="991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5538" y="1118352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2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Architecture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3" y="2357235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29"/>
            <a:ext cx="1909438" cy="4867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1209029"/>
            <a:ext cx="1828581" cy="48674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1209029"/>
            <a:ext cx="1194440" cy="4867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1132712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29"/>
            <a:ext cx="1652740" cy="4867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058" y="6469862"/>
            <a:ext cx="2032000" cy="590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691" y="6436458"/>
            <a:ext cx="1524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537" y="1183891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1781929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98601" y="1781929"/>
            <a:ext cx="1970146" cy="635052"/>
            <a:chOff x="9498601" y="2298303"/>
            <a:chExt cx="197014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726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Observe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1807068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1" y="6354736"/>
            <a:ext cx="1764600" cy="111107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0830370" y="639932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6079346" y="6376251"/>
            <a:ext cx="1810909" cy="8296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79346" y="7227414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031690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346" y="5992897"/>
            <a:ext cx="1810909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0363" y="5992897"/>
            <a:ext cx="2418934" cy="4064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3" y="5320710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5320710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5320710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5320710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  <a:endParaRPr lang="en-US" sz="3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4701" y="3946785"/>
            <a:ext cx="10997397" cy="1181124"/>
            <a:chOff x="634701" y="3898271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898271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/>
              <a:r>
                <a:rPr lang="en-US" sz="32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  <a:endParaRPr lang="en-US" sz="3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780876" y="3971235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Caching</a:t>
              </a: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780876" y="4531828"/>
              <a:ext cx="5042536" cy="474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Latency-Aware Batching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5537" y="5992897"/>
            <a:ext cx="3361842" cy="1374518"/>
            <a:chOff x="445537" y="5992897"/>
            <a:chExt cx="3361842" cy="1374518"/>
          </a:xfrm>
        </p:grpSpPr>
        <p:sp>
          <p:nvSpPr>
            <p:cNvPr id="85" name="Rectangle 84"/>
            <p:cNvSpPr/>
            <p:nvPr/>
          </p:nvSpPr>
          <p:spPr>
            <a:xfrm>
              <a:off x="445538" y="6376250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537" y="5992897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893" y="6436458"/>
              <a:ext cx="1707129" cy="90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21447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8" grpId="0"/>
      <p:bldP spid="5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 dirty="0"/>
              <a:t>Latency-aware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99538" y="3557626"/>
            <a:ext cx="7092462" cy="3187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/>
              <a:t>Clipper Solution:</a:t>
            </a:r>
            <a:endParaRPr lang="en-US" b="1" i="1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Font typeface="Wingdings" charset="2"/>
              <a:buNone/>
            </a:pPr>
            <a:r>
              <a:rPr lang="en-US" i="1" dirty="0"/>
              <a:t>Adaptively tradeoff latency and throughput</a:t>
            </a:r>
            <a:r>
              <a:rPr lang="is-IS" i="1" dirty="0"/>
              <a:t>…</a:t>
            </a:r>
            <a:endParaRPr lang="en-US" i="1" dirty="0"/>
          </a:p>
          <a:p>
            <a:r>
              <a:rPr lang="en-US" dirty="0"/>
              <a:t>Inc. batch size </a:t>
            </a:r>
            <a:r>
              <a:rPr lang="en-US" i="1" dirty="0"/>
              <a:t>until the latency objective is exceeded </a:t>
            </a:r>
            <a:r>
              <a:rPr lang="en-US" dirty="0"/>
              <a:t>(</a:t>
            </a:r>
            <a:r>
              <a:rPr lang="en-US" b="1" dirty="0"/>
              <a:t>Additive Increase</a:t>
            </a:r>
            <a:r>
              <a:rPr lang="en-US" dirty="0"/>
              <a:t>)</a:t>
            </a:r>
          </a:p>
          <a:p>
            <a:r>
              <a:rPr lang="en-US" dirty="0"/>
              <a:t>If latency exceeds SLO cut batch size by a fraction (</a:t>
            </a:r>
            <a:r>
              <a:rPr lang="en-US" b="1" dirty="0"/>
              <a:t>Multiplicative Decrease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471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007" y="2053662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12588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1"/>
          <a:stretch/>
        </p:blipFill>
        <p:spPr>
          <a:xfrm>
            <a:off x="4406024" y="1134795"/>
            <a:ext cx="7763256" cy="2668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251" y="3733099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3992950" y="1532355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3712639" y="98697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930635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3557626"/>
            <a:ext cx="7092462" cy="3187830"/>
          </a:xfrm>
        </p:spPr>
        <p:txBody>
          <a:bodyPr>
            <a:normAutofit/>
          </a:bodyPr>
          <a:lstStyle/>
          <a:p>
            <a:pPr marL="14287" indent="0">
              <a:buNone/>
            </a:pPr>
            <a:r>
              <a:rPr lang="en-US" b="1" dirty="0"/>
              <a:t>Clipper Solution:</a:t>
            </a:r>
            <a:endParaRPr lang="en-US" b="1" i="1" dirty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None/>
            </a:pPr>
            <a:r>
              <a:rPr lang="en-US" i="1" dirty="0"/>
              <a:t>Adaptively tradeoff latency and throughput</a:t>
            </a:r>
            <a:r>
              <a:rPr lang="is-IS" i="1" dirty="0"/>
              <a:t>…</a:t>
            </a:r>
            <a:endParaRPr lang="en-US" i="1" dirty="0"/>
          </a:p>
          <a:p>
            <a:r>
              <a:rPr lang="en-US" dirty="0"/>
              <a:t>Inc. batch size </a:t>
            </a:r>
            <a:r>
              <a:rPr lang="en-US" i="1" dirty="0"/>
              <a:t>until the latency objective is exceeded </a:t>
            </a:r>
            <a:r>
              <a:rPr lang="en-US" dirty="0"/>
              <a:t>(</a:t>
            </a:r>
            <a:r>
              <a:rPr lang="en-US" b="1" dirty="0"/>
              <a:t>Additive Increase</a:t>
            </a:r>
            <a:r>
              <a:rPr lang="en-US" dirty="0"/>
              <a:t>)</a:t>
            </a:r>
          </a:p>
          <a:p>
            <a:r>
              <a:rPr lang="en-US" dirty="0"/>
              <a:t>If latency exceeds SLO cut batch size by a fraction (</a:t>
            </a:r>
            <a:r>
              <a:rPr lang="en-US" b="1" dirty="0"/>
              <a:t>Multiplicative Decrease</a:t>
            </a:r>
            <a:r>
              <a:rPr lang="en-US" dirty="0"/>
              <a:t>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8420" y="4053937"/>
            <a:ext cx="4313691" cy="1111417"/>
            <a:chOff x="319948" y="4321743"/>
            <a:chExt cx="4313691" cy="1111417"/>
          </a:xfrm>
        </p:grpSpPr>
        <p:sp>
          <p:nvSpPr>
            <p:cNvPr id="45" name="Rectangle 44"/>
            <p:cNvSpPr/>
            <p:nvPr/>
          </p:nvSpPr>
          <p:spPr>
            <a:xfrm>
              <a:off x="319948" y="4432481"/>
              <a:ext cx="183383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Hardware</a:t>
              </a:r>
            </a:p>
            <a:p>
              <a:pPr marL="14287" lvl="0" algn="r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Acceleration</a:t>
              </a:r>
              <a:endParaRPr lang="en-US" sz="2400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Wingding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6070" y="4321743"/>
              <a:ext cx="2427569" cy="111141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26585" y="5386983"/>
            <a:ext cx="4163892" cy="1112190"/>
            <a:chOff x="1036903" y="5632838"/>
            <a:chExt cx="4163892" cy="1112190"/>
          </a:xfrm>
        </p:grpSpPr>
        <p:sp>
          <p:nvSpPr>
            <p:cNvPr id="49" name="Rectangle 48"/>
            <p:cNvSpPr/>
            <p:nvPr/>
          </p:nvSpPr>
          <p:spPr>
            <a:xfrm>
              <a:off x="2738582" y="5773434"/>
              <a:ext cx="246221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Helps amortize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overhead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6903" y="5632838"/>
              <a:ext cx="1654781" cy="1112190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5099538" y="1142658"/>
            <a:ext cx="6843933" cy="180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 dirty="0"/>
              <a:t>Latency-aware</a:t>
            </a:r>
          </a:p>
        </p:txBody>
      </p:sp>
    </p:spTree>
    <p:extLst>
      <p:ext uri="{BB962C8B-B14F-4D97-AF65-F5344CB8AC3E}">
        <p14:creationId xmlns:p14="http://schemas.microsoft.com/office/powerpoint/2010/main" val="105274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3005201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27" y="2033204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2926685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2136651" y="242576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 dirty="0"/>
              <a:t>Latency-aware</a:t>
            </a:r>
          </a:p>
        </p:txBody>
      </p:sp>
    </p:spTree>
    <p:extLst>
      <p:ext uri="{BB962C8B-B14F-4D97-AF65-F5344CB8AC3E}">
        <p14:creationId xmlns:p14="http://schemas.microsoft.com/office/powerpoint/2010/main" val="97900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08" y="1137706"/>
            <a:ext cx="7759992" cy="5069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32" name="Down Arrow 31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767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44" y="1149801"/>
            <a:ext cx="7763256" cy="5071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0" y="705852"/>
            <a:ext cx="4019218" cy="5430849"/>
            <a:chOff x="2891249" y="-658358"/>
            <a:chExt cx="4019216" cy="6388198"/>
          </a:xfrm>
        </p:grpSpPr>
        <p:sp>
          <p:nvSpPr>
            <p:cNvPr id="17" name="TextBox 16"/>
            <p:cNvSpPr txBox="1"/>
            <p:nvPr/>
          </p:nvSpPr>
          <p:spPr>
            <a:xfrm>
              <a:off x="2891249" y="1604968"/>
              <a:ext cx="3483645" cy="6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901129" y="-658358"/>
              <a:ext cx="1009336" cy="6388198"/>
              <a:chOff x="5901129" y="-688338"/>
              <a:chExt cx="1009336" cy="638819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6405797" y="-688338"/>
                <a:ext cx="0" cy="5829966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8518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Overhead of decoupled architecture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5537" y="1118351"/>
            <a:ext cx="11344153" cy="6003212"/>
            <a:chOff x="445537" y="1118351"/>
            <a:chExt cx="11344153" cy="6003212"/>
          </a:xfrm>
        </p:grpSpPr>
        <p:sp>
          <p:nvSpPr>
            <p:cNvPr id="57" name="Rectangle 5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49993" y="3455921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83991" y="2298303"/>
              <a:ext cx="1736806" cy="635052"/>
              <a:chOff x="783991" y="2298303"/>
              <a:chExt cx="1736806" cy="63505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783991" y="2323442"/>
                <a:ext cx="1483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3" name="Up-Down Arrow 22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352297" y="2298303"/>
              <a:ext cx="2242656" cy="635052"/>
              <a:chOff x="9498601" y="2298303"/>
              <a:chExt cx="2242656" cy="6350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741992" y="2323442"/>
                <a:ext cx="19992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51" name="Up-Down Arrow 50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054677" y="2323442"/>
              <a:ext cx="41537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31690" y="5304390"/>
              <a:ext cx="1810909" cy="1374518"/>
              <a:chOff x="4031690" y="5304390"/>
              <a:chExt cx="1810909" cy="137451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285691" y="5878308"/>
                <a:ext cx="152477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err="1"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lang="en-US" sz="4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079346" y="5304390"/>
              <a:ext cx="1810909" cy="1677323"/>
              <a:chOff x="6079346" y="5304390"/>
              <a:chExt cx="1810909" cy="1677323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711" y="5666228"/>
                <a:ext cx="1764600" cy="1315485"/>
              </a:xfrm>
              <a:prstGeom prst="rect">
                <a:avLst/>
              </a:prstGeom>
            </p:spPr>
          </p:pic>
          <p:sp>
            <p:nvSpPr>
              <p:cNvPr id="58" name="Rectangle 57"/>
              <p:cNvSpPr/>
              <p:nvPr/>
            </p:nvSpPr>
            <p:spPr>
              <a:xfrm>
                <a:off x="6079346" y="5687744"/>
                <a:ext cx="1810909" cy="991164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79346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196853" y="4632203"/>
              <a:ext cx="1197411" cy="635052"/>
              <a:chOff x="1055580" y="4658605"/>
              <a:chExt cx="1197411" cy="635052"/>
            </a:xfrm>
          </p:grpSpPr>
          <p:sp>
            <p:nvSpPr>
              <p:cNvPr id="66" name="Up-Down Arrow 65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256913" y="4632203"/>
              <a:ext cx="1197411" cy="635052"/>
              <a:chOff x="1055580" y="4658605"/>
              <a:chExt cx="1197411" cy="635052"/>
            </a:xfrm>
          </p:grpSpPr>
          <p:sp>
            <p:nvSpPr>
              <p:cNvPr id="74" name="Up-Down Arrow 73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300548" y="4632203"/>
              <a:ext cx="1197411" cy="635052"/>
              <a:chOff x="1055580" y="4658605"/>
              <a:chExt cx="1197411" cy="635052"/>
            </a:xfrm>
          </p:grpSpPr>
          <p:sp>
            <p:nvSpPr>
              <p:cNvPr id="77" name="Up-Down Arrow 7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624554" y="4632203"/>
              <a:ext cx="1197411" cy="635052"/>
              <a:chOff x="1055580" y="4658605"/>
              <a:chExt cx="1197411" cy="635052"/>
            </a:xfrm>
          </p:grpSpPr>
          <p:sp>
            <p:nvSpPr>
              <p:cNvPr id="80" name="Up-Down Arrow 79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55580" y="4675478"/>
                <a:ext cx="1027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3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5537" y="1356555"/>
              <a:ext cx="3022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84" name="Rectangle 83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009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n 54"/>
          <p:cNvSpPr/>
          <p:nvPr/>
        </p:nvSpPr>
        <p:spPr>
          <a:xfrm>
            <a:off x="223876" y="2759191"/>
            <a:ext cx="1317547" cy="188420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Big</a:t>
            </a:r>
            <a:endParaRPr lang="en-US" sz="2667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</a:p>
        </p:txBody>
      </p:sp>
      <p:sp>
        <p:nvSpPr>
          <p:cNvPr id="96" name="Right Arrow 95"/>
          <p:cNvSpPr/>
          <p:nvPr/>
        </p:nvSpPr>
        <p:spPr>
          <a:xfrm>
            <a:off x="1764844" y="3239499"/>
            <a:ext cx="1335158" cy="884662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Training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952405" y="2401159"/>
            <a:ext cx="3362580" cy="1945217"/>
            <a:chOff x="4437802" y="2295143"/>
            <a:chExt cx="2565113" cy="1483893"/>
          </a:xfrm>
        </p:grpSpPr>
        <p:cxnSp>
          <p:nvCxnSpPr>
            <p:cNvPr id="88" name="Straight Arrow Connector 87"/>
            <p:cNvCxnSpPr/>
            <p:nvPr/>
          </p:nvCxnSpPr>
          <p:spPr>
            <a:xfrm>
              <a:off x="6221474" y="3037091"/>
              <a:ext cx="78144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608575" y="238053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4608575" y="2708810"/>
              <a:ext cx="1922918" cy="3282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608575" y="3037089"/>
              <a:ext cx="1922918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608575" y="3037090"/>
              <a:ext cx="1922918" cy="3282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4608575" y="3037090"/>
              <a:ext cx="1922918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94" name="Oval 93"/>
            <p:cNvSpPr/>
            <p:nvPr/>
          </p:nvSpPr>
          <p:spPr>
            <a:xfrm>
              <a:off x="5121690" y="2390319"/>
              <a:ext cx="1293541" cy="129354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461603" y="2045271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461603" y="1166389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523029" y="1652171"/>
            <a:ext cx="248362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583118" y="2401159"/>
            <a:ext cx="2584361" cy="3035836"/>
            <a:chOff x="6934007" y="1783903"/>
            <a:chExt cx="1938271" cy="2276877"/>
          </a:xfrm>
        </p:grpSpPr>
        <p:grpSp>
          <p:nvGrpSpPr>
            <p:cNvPr id="24" name="Group 23"/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TextBox 24"/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37" name="Right Arrow 36"/>
          <p:cNvSpPr/>
          <p:nvPr/>
        </p:nvSpPr>
        <p:spPr>
          <a:xfrm>
            <a:off x="7640163" y="3527881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38" name="Left Arrow 37"/>
          <p:cNvSpPr/>
          <p:nvPr/>
        </p:nvSpPr>
        <p:spPr>
          <a:xfrm>
            <a:off x="7490231" y="2112470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0255626" y="2996194"/>
            <a:ext cx="1320617" cy="736469"/>
            <a:chOff x="7584821" y="2225245"/>
            <a:chExt cx="990463" cy="552352"/>
          </a:xfrm>
        </p:grpSpPr>
        <p:sp>
          <p:nvSpPr>
            <p:cNvPr id="40" name="Rectangle 39"/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2" name="Triangle 41"/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774856" y="4425151"/>
            <a:ext cx="152157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Model</a:t>
            </a:r>
            <a:endParaRPr lang="en-US" sz="3733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903804"/>
            <a:ext cx="3882189" cy="5272407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562585" y="978570"/>
            <a:ext cx="0" cy="5201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77907" y="5496515"/>
            <a:ext cx="8475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000" i="1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Prediction-Serving for </a:t>
            </a:r>
            <a:r>
              <a:rPr lang="en-US" sz="30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interactive applications</a:t>
            </a:r>
          </a:p>
          <a:p>
            <a:pPr>
              <a:spcBef>
                <a:spcPts val="1200"/>
              </a:spcBef>
            </a:pPr>
            <a:r>
              <a:rPr lang="en-US" sz="30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Timescale: ~10s of milliseconds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97003" y="862202"/>
            <a:ext cx="2153155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4267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Serving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96" y="2973813"/>
            <a:ext cx="1286028" cy="6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495" y="1676241"/>
            <a:ext cx="9301210" cy="3581717"/>
          </a:xfrm>
        </p:spPr>
        <p:txBody>
          <a:bodyPr>
            <a:noAutofit/>
          </a:bodyPr>
          <a:lstStyle/>
          <a:p>
            <a:pPr algn="ctr"/>
            <a:r>
              <a:rPr lang="en-US" sz="7500" b="1" i="1" dirty="0">
                <a:solidFill>
                  <a:schemeClr val="accent6">
                    <a:lumMod val="75000"/>
                  </a:schemeClr>
                </a:solidFill>
              </a:rPr>
              <a:t>Deploying Models with Clipper</a:t>
            </a:r>
          </a:p>
        </p:txBody>
      </p:sp>
    </p:spTree>
    <p:extLst>
      <p:ext uri="{BB962C8B-B14F-4D97-AF65-F5344CB8AC3E}">
        <p14:creationId xmlns:p14="http://schemas.microsoft.com/office/powerpoint/2010/main" val="1428985843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891427" y="3653743"/>
              <a:ext cx="2107996" cy="1107440"/>
              <a:chOff x="6638071" y="1914313"/>
              <a:chExt cx="2107996" cy="110744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638071" y="1914313"/>
                <a:ext cx="2107996" cy="110744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810368" y="2476492"/>
                <a:ext cx="1812106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Predict function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31" name="Rounded Rectangle 30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75830" y="4431399"/>
            <a:ext cx="1561396" cy="75389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6322370" cy="1325563"/>
          </a:xfrm>
        </p:spPr>
        <p:txBody>
          <a:bodyPr/>
          <a:lstStyle/>
          <a:p>
            <a:r>
              <a:rPr lang="en-US" dirty="0"/>
              <a:t>Goal: Connect Analytics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6388350" y="-30148"/>
            <a:ext cx="36978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and Serving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2363" y="1785047"/>
            <a:ext cx="244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nconsolata Medium" charset="0"/>
                <a:ea typeface="Inconsolata Medium" charset="0"/>
                <a:cs typeface="Inconsolata Medium" charset="0"/>
              </a:rPr>
              <a:t>Analytics Cluster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10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You can always implement your own model container</a:t>
            </a:r>
            <a:r>
              <a:rPr lang="mr-IN" sz="3700" i="1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428742"/>
            <a:ext cx="6053882" cy="5257804"/>
            <a:chOff x="445537" y="5304390"/>
            <a:chExt cx="1941480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194147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194148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40" y="5351475"/>
            <a:ext cx="2117734" cy="1126453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303351" y="3109277"/>
            <a:ext cx="5727649" cy="19056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93837" y="3319964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(inputs):</a:t>
            </a:r>
          </a:p>
        </p:txBody>
      </p:sp>
    </p:spTree>
    <p:extLst>
      <p:ext uri="{BB962C8B-B14F-4D97-AF65-F5344CB8AC3E}">
        <p14:creationId xmlns:p14="http://schemas.microsoft.com/office/powerpoint/2010/main" val="1657458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46685" y="1676241"/>
            <a:ext cx="7974830" cy="3581717"/>
          </a:xfrm>
        </p:spPr>
        <p:txBody>
          <a:bodyPr>
            <a:noAutofit/>
          </a:bodyPr>
          <a:lstStyle/>
          <a:p>
            <a:pPr algn="ctr"/>
            <a:r>
              <a:rPr lang="en-US" sz="7500" b="1" i="1" dirty="0">
                <a:solidFill>
                  <a:schemeClr val="accent1">
                    <a:lumMod val="50000"/>
                  </a:schemeClr>
                </a:solidFill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780241379"/>
      </p:ext>
    </p:extLst>
  </p:cSld>
  <p:clrMapOvr>
    <a:masterClrMapping/>
  </p:clrMapOvr>
  <p:transition spd="slow"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You can always implement your own model container</a:t>
            </a:r>
            <a:r>
              <a:rPr lang="mr-IN" sz="3700" i="1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428742"/>
            <a:ext cx="6053882" cy="5257804"/>
            <a:chOff x="445537" y="5304390"/>
            <a:chExt cx="1941480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194147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194148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40" y="5643423"/>
            <a:ext cx="1568871" cy="834505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303351" y="3109277"/>
            <a:ext cx="5727649" cy="24574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593837" y="3319964"/>
            <a:ext cx="62636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# Your code here...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# Your code here...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58773" y="2200151"/>
            <a:ext cx="4414837" cy="316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600" dirty="0">
                <a:latin typeface="Helvetica Neue Light" charset="0"/>
                <a:ea typeface="Helvetica Neue Light" charset="0"/>
                <a:cs typeface="Helvetica Neue Light" charset="0"/>
              </a:rPr>
              <a:t>Implement model container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600" dirty="0">
                <a:latin typeface="Helvetica Neue Light" charset="0"/>
                <a:ea typeface="Helvetica Neue Light" charset="0"/>
                <a:cs typeface="Helvetica Neue Light" charset="0"/>
              </a:rPr>
              <a:t>Build Docker image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600" dirty="0">
                <a:latin typeface="Helvetica Neue Light" charset="0"/>
                <a:ea typeface="Helvetica Neue Light" charset="0"/>
                <a:cs typeface="Helvetica Neue Light" charset="0"/>
              </a:rPr>
              <a:t>Serialize Spark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600" dirty="0">
                <a:latin typeface="Helvetica Neue Light" charset="0"/>
                <a:ea typeface="Helvetica Neue Light" charset="0"/>
                <a:cs typeface="Helvetica Neue Light" charset="0"/>
              </a:rPr>
              <a:t>Deploy to Clipper</a:t>
            </a:r>
          </a:p>
        </p:txBody>
      </p:sp>
    </p:spTree>
    <p:extLst>
      <p:ext uri="{BB962C8B-B14F-4D97-AF65-F5344CB8AC3E}">
        <p14:creationId xmlns:p14="http://schemas.microsoft.com/office/powerpoint/2010/main" val="178704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admin will automatically deploy Spark models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999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15088" y="1219359"/>
            <a:ext cx="1057275" cy="7094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admin will automatically deploy Spark models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71547" y="1767630"/>
            <a:ext cx="6543675" cy="1613742"/>
            <a:chOff x="1071563" y="1853358"/>
            <a:chExt cx="6543675" cy="1613742"/>
          </a:xfrm>
        </p:grpSpPr>
        <p:sp>
          <p:nvSpPr>
            <p:cNvPr id="14" name="Rounded Rectangle 13"/>
            <p:cNvSpPr/>
            <p:nvPr/>
          </p:nvSpPr>
          <p:spPr>
            <a:xfrm>
              <a:off x="1071563" y="1853358"/>
              <a:ext cx="6543675" cy="16137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85900" y="2068269"/>
              <a:ext cx="6129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Instance of </a:t>
              </a:r>
              <a:r>
                <a:rPr lang="en-US" sz="3200" i="1" u="sng" dirty="0" err="1">
                  <a:latin typeface="Helvetica Neue Light" charset="0"/>
                  <a:ea typeface="Helvetica Neue Light" charset="0"/>
                  <a:cs typeface="Helvetica Neue Light" charset="0"/>
                </a:rPr>
                <a:t>PySpark</a:t>
              </a:r>
              <a:r>
                <a:rPr lang="en-US" sz="3200" i="1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 model:</a:t>
              </a:r>
            </a:p>
            <a:p>
              <a:r>
                <a:rPr lang="en-US" sz="2400" dirty="0"/>
                <a:t>   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pyspark.mllib</a:t>
              </a:r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.*</a:t>
              </a:r>
            </a:p>
            <a:p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pyspark.ml.pipeline.PipelineModel</a:t>
              </a:r>
              <a:endParaRPr lang="en-US" sz="2400" dirty="0"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28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638731" y="1184871"/>
            <a:ext cx="3305493" cy="7094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admin will automatically deploy Spark models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28949" y="1724764"/>
            <a:ext cx="8086727" cy="3754342"/>
            <a:chOff x="3028949" y="1724764"/>
            <a:chExt cx="8086727" cy="3754342"/>
          </a:xfrm>
        </p:grpSpPr>
        <p:sp>
          <p:nvSpPr>
            <p:cNvPr id="14" name="Rounded Rectangle 13"/>
            <p:cNvSpPr/>
            <p:nvPr/>
          </p:nvSpPr>
          <p:spPr>
            <a:xfrm>
              <a:off x="3028949" y="1724764"/>
              <a:ext cx="8086727" cy="36312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43285" y="1939676"/>
              <a:ext cx="767239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Python closure</a:t>
              </a:r>
            </a:p>
            <a:p>
              <a:r>
                <a:rPr lang="en-US" sz="2400" dirty="0"/>
                <a:t>   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def</a:t>
              </a:r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predict_function</a:t>
              </a:r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(spark, model, inputs)</a:t>
              </a:r>
            </a:p>
            <a:p>
              <a:r>
                <a:rPr lang="en-US" sz="2400" u="sng" dirty="0" err="1">
                  <a:latin typeface="Inconsolata Medium" charset="0"/>
                  <a:ea typeface="Inconsolata Medium" charset="0"/>
                  <a:cs typeface="Inconsolata Medium" charset="0"/>
                </a:rPr>
                <a:t>Params</a:t>
              </a:r>
              <a:r>
                <a:rPr lang="en-US" sz="2400" u="sng" dirty="0">
                  <a:latin typeface="Inconsolata Medium" charset="0"/>
                  <a:ea typeface="Inconsolata Medium" charset="0"/>
                  <a:cs typeface="Inconsolata Medium" charset="0"/>
                </a:rPr>
                <a:t>:</a:t>
              </a:r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</a:t>
              </a:r>
            </a:p>
            <a:p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spark :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SparkSession</a:t>
              </a:r>
              <a:endParaRPr lang="en-US" sz="2400" dirty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model : ml or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mllib</a:t>
              </a:r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model instance</a:t>
              </a:r>
            </a:p>
            <a:p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inputs : list of inputs to predict</a:t>
              </a:r>
            </a:p>
            <a:p>
              <a:r>
                <a:rPr lang="en-US" sz="2400" u="sng" dirty="0">
                  <a:latin typeface="Inconsolata Medium" charset="0"/>
                  <a:ea typeface="Inconsolata Medium" charset="0"/>
                  <a:cs typeface="Inconsolata Medium" charset="0"/>
                </a:rPr>
                <a:t>Returns:</a:t>
              </a:r>
            </a:p>
            <a:p>
              <a:r>
                <a:rPr lang="en-US" sz="2400" dirty="0">
                  <a:latin typeface="Inconsolata Medium" charset="0"/>
                  <a:ea typeface="Inconsolata Medium" charset="0"/>
                  <a:cs typeface="Inconsolata Medium" charset="0"/>
                </a:rPr>
                <a:t>  list of </a:t>
              </a:r>
              <a:r>
                <a:rPr lang="en-US" sz="2400" dirty="0" err="1">
                  <a:latin typeface="Inconsolata Medium" charset="0"/>
                  <a:ea typeface="Inconsolata Medium" charset="0"/>
                  <a:cs typeface="Inconsolata Medium" charset="0"/>
                </a:rPr>
                <a:t>str</a:t>
              </a:r>
              <a:endParaRPr lang="en-US" sz="2400" dirty="0"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endParaRPr lang="en-US" sz="2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6235" y="5522315"/>
            <a:ext cx="10683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Can be used for business logic, </a:t>
            </a:r>
            <a:r>
              <a:rPr lang="en-US" sz="3600" i="1" dirty="0" err="1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featurization</a:t>
            </a:r>
            <a:r>
              <a:rPr lang="en-US" sz="36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, post-processing</a:t>
            </a:r>
            <a:r>
              <a:rPr lang="mr-IN" sz="3600" i="1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…</a:t>
            </a:r>
            <a:endParaRPr lang="en-US" sz="3600" i="1" dirty="0">
              <a:solidFill>
                <a:srgbClr val="C00000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6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pyspark.mllib</a:t>
            </a:r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 example: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7" y="2291798"/>
            <a:ext cx="10911446" cy="235060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54098" y="4136571"/>
            <a:ext cx="11405385" cy="52760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1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pyspark.ml.pipeline</a:t>
            </a:r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 example: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5" y="1922870"/>
            <a:ext cx="10128077" cy="4650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47870" y="6096001"/>
            <a:ext cx="8509788" cy="62653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6" y="1573318"/>
            <a:ext cx="11602614" cy="501321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Challenges of prediction serving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Clipper overview and architecture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Deploy and serve models with Clipper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Serving multi-model pipelines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In this talk</a:t>
            </a:r>
            <a:r>
              <a:rPr lang="mr-IN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89" name="Rounded Rectangle 88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Deploy Models from Spark to Clipper</a:t>
            </a:r>
          </a:p>
        </p:txBody>
      </p:sp>
    </p:spTree>
    <p:extLst>
      <p:ext uri="{BB962C8B-B14F-4D97-AF65-F5344CB8AC3E}">
        <p14:creationId xmlns:p14="http://schemas.microsoft.com/office/powerpoint/2010/main" val="9543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Deploy Models from Spark to Clipper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  <a:endParaRPr lang="en-US" sz="24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3634477" y="4779872"/>
            <a:ext cx="1056160" cy="610977"/>
            <a:chOff x="7989565" y="2206064"/>
            <a:chExt cx="2649647" cy="1532793"/>
          </a:xfrm>
        </p:grpSpPr>
        <p:grpSp>
          <p:nvGrpSpPr>
            <p:cNvPr id="90" name="Group 8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138 C -0.00092 -0.06459 -0.00157 -0.13102 0.04961 -0.11621 C 0.10104 -0.10209 0.26562 0.05972 0.3082 0.08796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7214524" y="4770800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Deploy Models from Spark to Clipper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8065827" y="4364450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7391850" y="5397501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99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8762" y="214154"/>
            <a:ext cx="9544050" cy="3252946"/>
          </a:xfrm>
        </p:spPr>
        <p:txBody>
          <a:bodyPr>
            <a:noAutofit/>
          </a:bodyPr>
          <a:lstStyle/>
          <a:p>
            <a:pPr algn="ctr"/>
            <a:r>
              <a:rPr lang="en-US" sz="7500" b="1" i="1" dirty="0">
                <a:solidFill>
                  <a:srgbClr val="FF0000"/>
                </a:solidFill>
              </a:rPr>
              <a:t>Problem: Models don’t run in isolation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9169" y="3257393"/>
            <a:ext cx="10329862" cy="32529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5200" b="1" i="1" dirty="0">
                <a:solidFill>
                  <a:schemeClr val="accent1">
                    <a:lumMod val="50000"/>
                  </a:schemeClr>
                </a:solidFill>
              </a:rPr>
              <a:t>Must extract model plus pre- and post-processing logic </a:t>
            </a:r>
          </a:p>
        </p:txBody>
      </p:sp>
    </p:spTree>
    <p:extLst>
      <p:ext uri="{BB962C8B-B14F-4D97-AF65-F5344CB8AC3E}">
        <p14:creationId xmlns:p14="http://schemas.microsoft.com/office/powerpoint/2010/main" val="1768502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Clipper provides a library of model </a:t>
            </a:r>
            <a:r>
              <a:rPr lang="en-US" sz="3700" i="1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i="1" dirty="0" err="1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Deployer</a:t>
            </a: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automatically and intelligently saves all prediction code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Captures both framework-specific models and arbitrary serializable code</a:t>
            </a:r>
          </a:p>
          <a:p>
            <a:pPr marL="285750" indent="-285750">
              <a:buFont typeface="Wingdings" charset="2"/>
              <a:buChar char="Ø"/>
            </a:pPr>
            <a:endParaRPr lang="en-US" sz="3600" i="1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Replicates training environment and loads prediction code in a Clipper model container</a:t>
            </a:r>
          </a:p>
        </p:txBody>
      </p:sp>
    </p:spTree>
    <p:extLst>
      <p:ext uri="{BB962C8B-B14F-4D97-AF65-F5344CB8AC3E}">
        <p14:creationId xmlns:p14="http://schemas.microsoft.com/office/powerpoint/2010/main" val="87334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Clipper provides a (growing) library of model </a:t>
            </a:r>
            <a:r>
              <a:rPr lang="en-US" sz="3700" i="1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Python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Combine framework specific models with external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featurization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post-processing, business logic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Currently support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Scikit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-Learn,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PySpark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TensorFlow,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PyTorch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Caffe2 (via ONNX),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MXNet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000" dirty="0" err="1">
                <a:solidFill>
                  <a:schemeClr val="accent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XGBoost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spcBef>
                <a:spcPts val="2400"/>
              </a:spcBef>
              <a:buFont typeface="Wingdings" charset="2"/>
              <a:buChar char="Ø"/>
            </a:pPr>
            <a:r>
              <a:rPr lang="en-US" sz="3600" i="1" dirty="0">
                <a:solidFill>
                  <a:schemeClr val="accent1">
                    <a:lumMod val="50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Arbitrary R functions</a:t>
            </a:r>
          </a:p>
        </p:txBody>
      </p:sp>
    </p:spTree>
    <p:extLst>
      <p:ext uri="{BB962C8B-B14F-4D97-AF65-F5344CB8AC3E}">
        <p14:creationId xmlns:p14="http://schemas.microsoft.com/office/powerpoint/2010/main" val="144974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MLLib</a:t>
            </a:r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 example: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037" y="1219359"/>
            <a:ext cx="10572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Clipper.deploy_pyspark_model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(model, </a:t>
            </a:r>
            <a:r>
              <a:rPr lang="en-US" sz="30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30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8037" y="3345141"/>
            <a:ext cx="77152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def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 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predict_function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(spark, model, inputs):</a:t>
            </a:r>
          </a:p>
          <a:p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    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xs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 = normalize(inputs)</a:t>
            </a:r>
          </a:p>
          <a:p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    return [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str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model.predict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(x) for x in 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xs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8037" y="2298700"/>
            <a:ext cx="72866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model = 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SVMWithSGD.train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(</a:t>
            </a:r>
            <a:r>
              <a:rPr lang="en-US" sz="2600" dirty="0" err="1">
                <a:latin typeface="Inconsolata Medium" charset="0"/>
                <a:ea typeface="Inconsolata Medium" charset="0"/>
                <a:cs typeface="Inconsolata Medium" charset="0"/>
              </a:rPr>
              <a:t>trainRDD</a:t>
            </a:r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680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Existing Infrastructure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07665" y="1193802"/>
            <a:ext cx="5579533" cy="50207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546010" y="3524440"/>
            <a:ext cx="1822027" cy="1107440"/>
            <a:chOff x="6924039" y="1914313"/>
            <a:chExt cx="1822027" cy="1107440"/>
          </a:xfrm>
        </p:grpSpPr>
        <p:sp>
          <p:nvSpPr>
            <p:cNvPr id="5" name="Rectangle 4"/>
            <p:cNvSpPr/>
            <p:nvPr/>
          </p:nvSpPr>
          <p:spPr>
            <a:xfrm>
              <a:off x="6924039" y="1914313"/>
              <a:ext cx="1822027" cy="110744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970605" y="1914313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Driver Program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02685" y="2476492"/>
              <a:ext cx="1464733" cy="4309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SparkContext</a:t>
              </a:r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13243" y="1499445"/>
            <a:ext cx="1822027" cy="1295289"/>
            <a:chOff x="9718045" y="957577"/>
            <a:chExt cx="1822027" cy="1295289"/>
          </a:xfrm>
        </p:grpSpPr>
        <p:sp>
          <p:nvSpPr>
            <p:cNvPr id="9" name="Rectangle 8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13243" y="3009901"/>
            <a:ext cx="1822027" cy="1295289"/>
            <a:chOff x="9718045" y="957577"/>
            <a:chExt cx="1822027" cy="1295289"/>
          </a:xfrm>
        </p:grpSpPr>
        <p:sp>
          <p:nvSpPr>
            <p:cNvPr id="17" name="Rectangle 16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424256" y="4577370"/>
            <a:ext cx="1822027" cy="1295289"/>
            <a:chOff x="9718045" y="957577"/>
            <a:chExt cx="1822027" cy="1295289"/>
          </a:xfrm>
        </p:grpSpPr>
        <p:sp>
          <p:nvSpPr>
            <p:cNvPr id="24" name="Rectangle 23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048" y="1970450"/>
            <a:ext cx="1707129" cy="908047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956734" y="2166159"/>
            <a:ext cx="28278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721022"/>
              <a:ext cx="1507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-1151467" y="1438200"/>
            <a:ext cx="5240867" cy="550334"/>
            <a:chOff x="-1151467" y="1438200"/>
            <a:chExt cx="5240867" cy="550334"/>
          </a:xfrm>
        </p:grpSpPr>
        <p:sp>
          <p:nvSpPr>
            <p:cNvPr id="60" name="Rounded Rectangle 59"/>
            <p:cNvSpPr/>
            <p:nvPr/>
          </p:nvSpPr>
          <p:spPr>
            <a:xfrm>
              <a:off x="-1151467" y="1438200"/>
              <a:ext cx="5240867" cy="550334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01135" y="1490451"/>
              <a:ext cx="19303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Inconsolata Medium" charset="0"/>
                  <a:ea typeface="Inconsolata Medium" charset="0"/>
                  <a:cs typeface="Inconsolata Medium" charset="0"/>
                </a:rPr>
                <a:t>Load Balancer</a:t>
              </a:r>
              <a:endParaRPr lang="en-US" sz="2000" dirty="0"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2153070" y="2192698"/>
            <a:ext cx="2827866" cy="1041400"/>
            <a:chOff x="338667" y="2274034"/>
            <a:chExt cx="2827866" cy="1041400"/>
          </a:xfrm>
        </p:grpSpPr>
        <p:sp>
          <p:nvSpPr>
            <p:cNvPr id="63" name="Cube 62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99067" y="2721022"/>
              <a:ext cx="1507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6465" y="4731691"/>
            <a:ext cx="1289471" cy="1440369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4168" y="3880242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H="1">
            <a:off x="-516466" y="1758067"/>
            <a:ext cx="812800" cy="8550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893061" y="1838000"/>
            <a:ext cx="0" cy="7751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1081201" y="3064100"/>
            <a:ext cx="230712" cy="8970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4" idx="2"/>
          </p:cNvCxnSpPr>
          <p:nvPr/>
        </p:nvCxnSpPr>
        <p:spPr>
          <a:xfrm flipH="1">
            <a:off x="1050090" y="4280352"/>
            <a:ext cx="31111" cy="8798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0496" y="1397017"/>
            <a:ext cx="9427308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36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/>
              <a:t>Clipper Connects Analytics and Serving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07665" y="1193802"/>
            <a:ext cx="5579533" cy="50207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546010" y="3524440"/>
            <a:ext cx="1822027" cy="1107440"/>
            <a:chOff x="6924039" y="1914313"/>
            <a:chExt cx="1822027" cy="1107440"/>
          </a:xfrm>
        </p:grpSpPr>
        <p:sp>
          <p:nvSpPr>
            <p:cNvPr id="5" name="Rectangle 4"/>
            <p:cNvSpPr/>
            <p:nvPr/>
          </p:nvSpPr>
          <p:spPr>
            <a:xfrm>
              <a:off x="6924039" y="1914313"/>
              <a:ext cx="1822027" cy="110744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970605" y="1914313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Driver Program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02685" y="2476492"/>
              <a:ext cx="1464733" cy="4309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SparkContext</a:t>
              </a:r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13243" y="1499445"/>
            <a:ext cx="1822027" cy="1295289"/>
            <a:chOff x="9718045" y="957577"/>
            <a:chExt cx="1822027" cy="1295289"/>
          </a:xfrm>
        </p:grpSpPr>
        <p:sp>
          <p:nvSpPr>
            <p:cNvPr id="9" name="Rectangle 8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13243" y="3009901"/>
            <a:ext cx="1822027" cy="1295289"/>
            <a:chOff x="9718045" y="957577"/>
            <a:chExt cx="1822027" cy="1295289"/>
          </a:xfrm>
        </p:grpSpPr>
        <p:sp>
          <p:nvSpPr>
            <p:cNvPr id="17" name="Rectangle 16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424256" y="4577370"/>
            <a:ext cx="1822027" cy="1295289"/>
            <a:chOff x="9718045" y="957577"/>
            <a:chExt cx="1822027" cy="1295289"/>
          </a:xfrm>
        </p:grpSpPr>
        <p:sp>
          <p:nvSpPr>
            <p:cNvPr id="24" name="Rectangle 23"/>
            <p:cNvSpPr/>
            <p:nvPr/>
          </p:nvSpPr>
          <p:spPr>
            <a:xfrm>
              <a:off x="9718045" y="957577"/>
              <a:ext cx="1822027" cy="1295289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64611" y="957578"/>
              <a:ext cx="17288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Worker Node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68753" y="1302839"/>
              <a:ext cx="1520609" cy="8763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79757" y="1302839"/>
              <a:ext cx="1193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Executor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01682" y="1760249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704413" y="1760246"/>
              <a:ext cx="627376" cy="2971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Task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048" y="1970450"/>
            <a:ext cx="1707129" cy="908047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956734" y="2166159"/>
            <a:ext cx="28278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721022"/>
              <a:ext cx="1507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-1151467" y="1438200"/>
            <a:ext cx="5240867" cy="550334"/>
            <a:chOff x="-1151467" y="1438200"/>
            <a:chExt cx="5240867" cy="550334"/>
          </a:xfrm>
        </p:grpSpPr>
        <p:sp>
          <p:nvSpPr>
            <p:cNvPr id="60" name="Rounded Rectangle 59"/>
            <p:cNvSpPr/>
            <p:nvPr/>
          </p:nvSpPr>
          <p:spPr>
            <a:xfrm>
              <a:off x="-1151467" y="1438200"/>
              <a:ext cx="5240867" cy="550334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01135" y="1490451"/>
              <a:ext cx="19303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Inconsolata Medium" charset="0"/>
                  <a:ea typeface="Inconsolata Medium" charset="0"/>
                  <a:cs typeface="Inconsolata Medium" charset="0"/>
                </a:rPr>
                <a:t>Load Balancer</a:t>
              </a:r>
              <a:endParaRPr lang="en-US" sz="2000" dirty="0"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2153070" y="2192698"/>
            <a:ext cx="2827866" cy="1041400"/>
            <a:chOff x="338667" y="2274034"/>
            <a:chExt cx="2827866" cy="1041400"/>
          </a:xfrm>
        </p:grpSpPr>
        <p:sp>
          <p:nvSpPr>
            <p:cNvPr id="63" name="Cube 62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99067" y="2721022"/>
              <a:ext cx="1507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6465" y="4731691"/>
            <a:ext cx="1289471" cy="1440369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64168" y="3880242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H="1">
            <a:off x="-516466" y="1758067"/>
            <a:ext cx="812800" cy="85508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893061" y="1838000"/>
            <a:ext cx="0" cy="7751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1081201" y="3064100"/>
            <a:ext cx="230712" cy="8970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4" idx="2"/>
          </p:cNvCxnSpPr>
          <p:nvPr/>
        </p:nvCxnSpPr>
        <p:spPr>
          <a:xfrm flipH="1">
            <a:off x="1050090" y="4280352"/>
            <a:ext cx="31111" cy="8798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-338667" y="1295416"/>
            <a:ext cx="5122334" cy="507151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9032" y="2668511"/>
            <a:ext cx="43603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Serving Cluster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45292" y="1143017"/>
            <a:ext cx="6246707" cy="545251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713211" y="2516112"/>
            <a:ext cx="53174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Analytics</a:t>
            </a:r>
          </a:p>
          <a:p>
            <a:pPr algn="ctr"/>
            <a:r>
              <a:rPr lang="en-US" sz="7500" b="1" dirty="0">
                <a:solidFill>
                  <a:schemeClr val="accent5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9128261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Applications: create REST endpoint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versioned, new versions automatically transferred to application</a:t>
            </a:r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Instance of a model/version</a:t>
            </a:r>
          </a:p>
          <a:p>
            <a:pPr lvl="1"/>
            <a:r>
              <a:rPr lang="en-US" dirty="0"/>
              <a:t>immutable once started</a:t>
            </a:r>
          </a:p>
          <a:p>
            <a:pPr lvl="1"/>
            <a:r>
              <a:rPr lang="en-US" dirty="0"/>
              <a:t>Can be replicated to increase throughput</a:t>
            </a:r>
          </a:p>
          <a:p>
            <a:pPr lvl="1"/>
            <a:r>
              <a:rPr lang="en-US" dirty="0"/>
              <a:t>(Usually) a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81055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i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Raises New Challenges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66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Clipper Admin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method of starting and managing Clipper is through a Python client-side library</a:t>
            </a:r>
          </a:p>
          <a:p>
            <a:r>
              <a:rPr lang="en-US" dirty="0"/>
              <a:t>Get: pip install </a:t>
            </a:r>
            <a:r>
              <a:rPr lang="en-US" dirty="0" err="1"/>
              <a:t>clipper_admin</a:t>
            </a:r>
            <a:endParaRPr lang="en-US" dirty="0"/>
          </a:p>
          <a:p>
            <a:r>
              <a:rPr lang="en-US" dirty="0" err="1"/>
              <a:t>clipper_admin</a:t>
            </a:r>
            <a:r>
              <a:rPr lang="en-US" dirty="0"/>
              <a:t> can install and provision a whole cluster for you, no need to build or compile anything</a:t>
            </a:r>
          </a:p>
        </p:txBody>
      </p:sp>
    </p:spTree>
    <p:extLst>
      <p:ext uri="{BB962C8B-B14F-4D97-AF65-F5344CB8AC3E}">
        <p14:creationId xmlns:p14="http://schemas.microsoft.com/office/powerpoint/2010/main" val="19278649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891427" y="3653743"/>
              <a:ext cx="2107996" cy="1107440"/>
              <a:chOff x="6638071" y="1914313"/>
              <a:chExt cx="2107996" cy="110744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638071" y="1914313"/>
                <a:ext cx="2107996" cy="110744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810368" y="2476492"/>
                <a:ext cx="1812106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Predict function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31" name="Rounded Rectangle 30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75830" y="4431399"/>
            <a:ext cx="1561396" cy="75389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6322370" cy="1325563"/>
          </a:xfrm>
        </p:spPr>
        <p:txBody>
          <a:bodyPr/>
          <a:lstStyle/>
          <a:p>
            <a:r>
              <a:rPr lang="en-US" dirty="0"/>
              <a:t>Goal: Connect Analytics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6388350" y="-30148"/>
            <a:ext cx="36978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and Serving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62363" y="1785047"/>
            <a:ext cx="244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Inconsolata Medium" charset="0"/>
                <a:ea typeface="Inconsolata Medium" charset="0"/>
                <a:cs typeface="Inconsolata Medium" charset="0"/>
              </a:rPr>
              <a:t>Analytics Cluster</a:t>
            </a:r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-200025" y="1071563"/>
            <a:ext cx="6457950" cy="5929312"/>
          </a:xfrm>
          <a:prstGeom prst="round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413793" y="4856525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025935" y="1898548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34301" y="4622098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62004" y="3770649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4731393" y="2953850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4979037" y="4248459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Run on Kubernetes alongside other applications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39497" y="3620628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2265096" y="4450175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3585939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1591119" y="5483226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5044" y="2499882"/>
            <a:ext cx="2267456" cy="1325267"/>
            <a:chOff x="8048788" y="3894270"/>
            <a:chExt cx="2730979" cy="1325267"/>
          </a:xfrm>
        </p:grpSpPr>
        <p:grpSp>
          <p:nvGrpSpPr>
            <p:cNvPr id="90" name="Group 89"/>
            <p:cNvGrpSpPr/>
            <p:nvPr/>
          </p:nvGrpSpPr>
          <p:grpSpPr>
            <a:xfrm>
              <a:off x="8048788" y="3894270"/>
              <a:ext cx="2730979" cy="1325267"/>
              <a:chOff x="338666" y="3385184"/>
              <a:chExt cx="3888281" cy="1033359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38666" y="3385184"/>
                <a:ext cx="3888281" cy="103335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285898" y="3399870"/>
                <a:ext cx="2941049" cy="55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38235" y="5229398"/>
            <a:ext cx="4177465" cy="1006595"/>
            <a:chOff x="8048788" y="3894269"/>
            <a:chExt cx="4177465" cy="1006595"/>
          </a:xfrm>
        </p:grpSpPr>
        <p:grpSp>
          <p:nvGrpSpPr>
            <p:cNvPr id="100" name="Group 99"/>
            <p:cNvGrpSpPr/>
            <p:nvPr/>
          </p:nvGrpSpPr>
          <p:grpSpPr>
            <a:xfrm>
              <a:off x="8048788" y="3894269"/>
              <a:ext cx="4177465" cy="1006595"/>
              <a:chOff x="338666" y="3385184"/>
              <a:chExt cx="5947742" cy="784879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338666" y="3385184"/>
                <a:ext cx="5947742" cy="78487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8799540" y="3084887"/>
            <a:ext cx="2730979" cy="727833"/>
            <a:chOff x="8048788" y="3894269"/>
            <a:chExt cx="2730979" cy="727833"/>
          </a:xfrm>
        </p:grpSpPr>
        <p:grpSp>
          <p:nvGrpSpPr>
            <p:cNvPr id="105" name="Group 104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6528308" y="4212428"/>
            <a:ext cx="2730979" cy="727833"/>
            <a:chOff x="8048788" y="3894269"/>
            <a:chExt cx="2730979" cy="727833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3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499360"/>
            <a:ext cx="297180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20840" y="2514600"/>
            <a:ext cx="2971800" cy="347472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3320" y="406729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Spark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2080" y="298346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Serving stack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4587240"/>
            <a:ext cx="143256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2520" y="5103614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ClipperQuery</a:t>
            </a:r>
            <a:r>
              <a:rPr lang="en-US" dirty="0"/>
              <a:t> frontend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6520" y="4587240"/>
            <a:ext cx="173736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87980" y="4951214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Clipper management frontend</a:t>
            </a:r>
          </a:p>
        </p:txBody>
      </p:sp>
      <p:sp>
        <p:nvSpPr>
          <p:cNvPr id="3" name="Can 2"/>
          <p:cNvSpPr/>
          <p:nvPr/>
        </p:nvSpPr>
        <p:spPr>
          <a:xfrm>
            <a:off x="4739640" y="4754880"/>
            <a:ext cx="944880" cy="1119664"/>
          </a:xfrm>
          <a:prstGeom prst="can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2510" y="5228213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038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Clipper (life of a query)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499360"/>
            <a:ext cx="297180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20840" y="2514600"/>
            <a:ext cx="2971800" cy="347472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3320" y="406729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Spark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2080" y="298346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Serving stack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4400" y="4587240"/>
            <a:ext cx="143256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2520" y="5103614"/>
            <a:ext cx="91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ClipperQuery</a:t>
            </a:r>
            <a:r>
              <a:rPr lang="en-US" dirty="0"/>
              <a:t> frontend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6520" y="4587240"/>
            <a:ext cx="173736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87980" y="4951214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Clipper management frontend</a:t>
            </a:r>
          </a:p>
        </p:txBody>
      </p:sp>
      <p:sp>
        <p:nvSpPr>
          <p:cNvPr id="3" name="Can 2"/>
          <p:cNvSpPr/>
          <p:nvPr/>
        </p:nvSpPr>
        <p:spPr>
          <a:xfrm>
            <a:off x="4739640" y="4754880"/>
            <a:ext cx="944880" cy="1119664"/>
          </a:xfrm>
          <a:prstGeom prst="can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2510" y="5228213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Spark model (Python)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0640" y="2514600"/>
            <a:ext cx="8382000" cy="347472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7440" y="309776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Spark cluster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21280" y="4543544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+ </a:t>
            </a:r>
            <a:r>
              <a:rPr lang="en-US" dirty="0" err="1"/>
              <a:t>pred</a:t>
            </a:r>
            <a:r>
              <a:rPr lang="en-US" dirty="0"/>
              <a:t> function (can include </a:t>
            </a:r>
            <a:r>
              <a:rPr lang="en-US" dirty="0" err="1"/>
              <a:t>featurization</a:t>
            </a:r>
            <a:r>
              <a:rPr lang="en-US" dirty="0"/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09800" y="2302933"/>
            <a:ext cx="6891867" cy="264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i="1" dirty="0">
                <a:solidFill>
                  <a:schemeClr val="accent4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Highlight no need to write own model container </a:t>
            </a:r>
          </a:p>
        </p:txBody>
      </p:sp>
    </p:spTree>
    <p:extLst>
      <p:ext uri="{BB962C8B-B14F-4D97-AF65-F5344CB8AC3E}">
        <p14:creationId xmlns:p14="http://schemas.microsoft.com/office/powerpoint/2010/main" val="946577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Spark model (Scala)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0640" y="2514600"/>
            <a:ext cx="8382000" cy="347472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7440" y="309776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Spark cluster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21280" y="4543544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+ </a:t>
            </a:r>
            <a:r>
              <a:rPr lang="en-US" dirty="0" err="1"/>
              <a:t>pred</a:t>
            </a:r>
            <a:r>
              <a:rPr lang="en-US" dirty="0"/>
              <a:t> function (can include </a:t>
            </a:r>
            <a:r>
              <a:rPr lang="en-US" dirty="0" err="1"/>
              <a:t>featurization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83554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Clipper (life of a query)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514600"/>
            <a:ext cx="297180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20840" y="2514600"/>
            <a:ext cx="2971800" cy="347472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13320" y="406729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Spark cluster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2080" y="2983468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Serving stack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9610" y="4587240"/>
            <a:ext cx="1657350" cy="112776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9610" y="4659480"/>
            <a:ext cx="165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ClipperQuery</a:t>
            </a:r>
            <a:r>
              <a:rPr lang="en-US" dirty="0"/>
              <a:t> frontend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36520" y="4587240"/>
            <a:ext cx="1737360" cy="140208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87980" y="4951214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Clipper management frontend</a:t>
            </a:r>
          </a:p>
        </p:txBody>
      </p:sp>
      <p:sp>
        <p:nvSpPr>
          <p:cNvPr id="3" name="Can 2"/>
          <p:cNvSpPr/>
          <p:nvPr/>
        </p:nvSpPr>
        <p:spPr>
          <a:xfrm>
            <a:off x="4739640" y="4754880"/>
            <a:ext cx="944880" cy="1119664"/>
          </a:xfrm>
          <a:prstGeom prst="can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42510" y="5228213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Redis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9610" y="5981729"/>
            <a:ext cx="1847850" cy="83858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3940" y="6329065"/>
            <a:ext cx="11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055724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310" y="2179003"/>
            <a:ext cx="7995380" cy="1914779"/>
          </a:xfrm>
        </p:spPr>
        <p:txBody>
          <a:bodyPr>
            <a:noAutofit/>
          </a:bodyPr>
          <a:lstStyle/>
          <a:p>
            <a:pPr algn="ctr"/>
            <a:r>
              <a:rPr lang="en-US" sz="13000" b="1" dirty="0">
                <a:solidFill>
                  <a:srgbClr val="C00000"/>
                </a:solidFill>
              </a:rPr>
              <a:t>DEMO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8296" y="4093782"/>
            <a:ext cx="11748051" cy="19147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45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http://</a:t>
            </a:r>
            <a:r>
              <a:rPr lang="en-US" sz="4500" dirty="0" err="1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clipper.ai</a:t>
            </a:r>
            <a:r>
              <a:rPr lang="en-US" sz="4500" dirty="0">
                <a:solidFill>
                  <a:srgbClr val="C0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/examples/spark-demo/</a:t>
            </a:r>
          </a:p>
        </p:txBody>
      </p:sp>
    </p:spTree>
    <p:extLst>
      <p:ext uri="{BB962C8B-B14F-4D97-AF65-F5344CB8AC3E}">
        <p14:creationId xmlns:p14="http://schemas.microsoft.com/office/powerpoint/2010/main" val="1833885541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Clipper manager: other functionality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>
            <a:normAutofit fontScale="85000" lnSpcReduction="20000"/>
          </a:bodyPr>
          <a:lstStyle/>
          <a:p>
            <a:pPr marL="14287" indent="0">
              <a:buNone/>
            </a:pPr>
            <a:r>
              <a:rPr lang="en-US" dirty="0"/>
              <a:t>API Documentation at http://</a:t>
            </a:r>
            <a:r>
              <a:rPr lang="en-US" dirty="0" err="1"/>
              <a:t>docs.clipper.ai</a:t>
            </a:r>
            <a:endParaRPr lang="en-US" dirty="0"/>
          </a:p>
          <a:p>
            <a:r>
              <a:rPr lang="en-US" dirty="0" err="1"/>
              <a:t>add_containers</a:t>
            </a:r>
            <a:r>
              <a:rPr lang="en-US" dirty="0"/>
              <a:t>: increase throughput</a:t>
            </a:r>
          </a:p>
          <a:p>
            <a:r>
              <a:rPr lang="en-US" dirty="0" err="1"/>
              <a:t>set_model_version</a:t>
            </a:r>
            <a:r>
              <a:rPr lang="en-US" dirty="0"/>
              <a:t>: rollback/roll-forward</a:t>
            </a:r>
          </a:p>
          <a:p>
            <a:r>
              <a:rPr lang="en-US" dirty="0"/>
              <a:t>See clipper </a:t>
            </a:r>
            <a:r>
              <a:rPr lang="en-US" dirty="0" err="1"/>
              <a:t>config</a:t>
            </a:r>
            <a:r>
              <a:rPr lang="en-US" dirty="0"/>
              <a:t> state:</a:t>
            </a:r>
          </a:p>
          <a:p>
            <a:pPr lvl="1"/>
            <a:r>
              <a:rPr lang="en-US" dirty="0" err="1"/>
              <a:t>get_all_apps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get_all_models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get_all_containers</a:t>
            </a:r>
            <a:r>
              <a:rPr lang="en-US" dirty="0"/>
              <a:t>()</a:t>
            </a:r>
          </a:p>
          <a:p>
            <a:r>
              <a:rPr lang="en-US" dirty="0"/>
              <a:t>Debugging:</a:t>
            </a:r>
          </a:p>
          <a:p>
            <a:pPr lvl="1"/>
            <a:r>
              <a:rPr lang="en-US" dirty="0" err="1"/>
              <a:t>inspect_instance</a:t>
            </a:r>
            <a:r>
              <a:rPr lang="en-US" dirty="0"/>
              <a:t>(): get runtime performance statistics</a:t>
            </a:r>
          </a:p>
          <a:p>
            <a:pPr lvl="1"/>
            <a:r>
              <a:rPr lang="en-US" dirty="0" err="1"/>
              <a:t>get_logs</a:t>
            </a:r>
            <a:r>
              <a:rPr lang="en-US" dirty="0"/>
              <a:t>(): get all container logs</a:t>
            </a:r>
          </a:p>
          <a:p>
            <a:r>
              <a:rPr lang="en-US" dirty="0"/>
              <a:t>Clean up:</a:t>
            </a:r>
          </a:p>
          <a:p>
            <a:pPr lvl="1"/>
            <a:r>
              <a:rPr lang="en-US" dirty="0" err="1"/>
              <a:t>remove_inactive_container</a:t>
            </a:r>
            <a:r>
              <a:rPr lang="en-US" dirty="0"/>
              <a:t>(): </a:t>
            </a:r>
            <a:r>
              <a:rPr lang="en-US" dirty="0" err="1"/>
              <a:t>gc</a:t>
            </a:r>
            <a:r>
              <a:rPr lang="en-US" dirty="0"/>
              <a:t> containers for out of date model versions</a:t>
            </a:r>
          </a:p>
          <a:p>
            <a:pPr lvl="1"/>
            <a:r>
              <a:rPr lang="en-US" dirty="0" err="1"/>
              <a:t>stop_all</a:t>
            </a:r>
            <a:r>
              <a:rPr lang="en-US" dirty="0"/>
              <a:t>(): stop all Docker containers associated with Clipper</a:t>
            </a:r>
          </a:p>
        </p:txBody>
      </p:sp>
    </p:spTree>
    <p:extLst>
      <p:ext uri="{BB962C8B-B14F-4D97-AF65-F5344CB8AC3E}">
        <p14:creationId xmlns:p14="http://schemas.microsoft.com/office/powerpoint/2010/main" val="16622265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58683</TotalTime>
  <Words>4561</Words>
  <Application>Microsoft Macintosh PowerPoint</Application>
  <PresentationFormat>Widescreen</PresentationFormat>
  <Paragraphs>1384</Paragraphs>
  <Slides>123</Slides>
  <Notes>95</Notes>
  <HiddenSlides>47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40" baseType="lpstr">
      <vt:lpstr>Arial</vt:lpstr>
      <vt:lpstr>Beirut</vt:lpstr>
      <vt:lpstr>Calibri</vt:lpstr>
      <vt:lpstr>Consolas</vt:lpstr>
      <vt:lpstr>Futura-BoldOblique</vt:lpstr>
      <vt:lpstr>Gill Sans Light</vt:lpstr>
      <vt:lpstr>Helvetica</vt:lpstr>
      <vt:lpstr>Helvetica Neue</vt:lpstr>
      <vt:lpstr>Helvetica Neue Condensed</vt:lpstr>
      <vt:lpstr>Helvetica Neue Light</vt:lpstr>
      <vt:lpstr>Helvetica Neue Medium</vt:lpstr>
      <vt:lpstr>Helvetica Neue Thin</vt:lpstr>
      <vt:lpstr>HelveticaNeue</vt:lpstr>
      <vt:lpstr>Inconsolata Medium</vt:lpstr>
      <vt:lpstr>Inconsolata-dz for Powerline dz</vt:lpstr>
      <vt:lpstr>Wingdings</vt:lpstr>
      <vt:lpstr>1_Office Theme</vt:lpstr>
      <vt:lpstr>A Low-Latency Online Prediction Serving System</vt:lpstr>
      <vt:lpstr>Collaborators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Companies Build One-Off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existing systems: Offline Scoring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worlds</vt:lpstr>
      <vt:lpstr>PowerPoint Presentation</vt:lpstr>
      <vt:lpstr>PowerPoint Presentation</vt:lpstr>
      <vt:lpstr>PowerPoint Presentation</vt:lpstr>
      <vt:lpstr>build into clipper</vt:lpstr>
      <vt:lpstr>Clipper Decouples Applications and Models</vt:lpstr>
      <vt:lpstr>Clipper Implementation</vt:lpstr>
      <vt:lpstr>Clipper Implementation</vt:lpstr>
      <vt:lpstr>Clipper Connects Analytics and Serving</vt:lpstr>
      <vt:lpstr>Getting Started with Clipper</vt:lpstr>
      <vt:lpstr>How does Clipper address these challenges?</vt:lpstr>
      <vt:lpstr>PowerPoint Presentation</vt:lpstr>
      <vt:lpstr>PowerPoint Presentation</vt:lpstr>
      <vt:lpstr>PowerPoint Presentation</vt:lpstr>
      <vt:lpstr>Clipper Design and Architecture</vt:lpstr>
      <vt:lpstr>Clipper has 3 simultaneous sets of users</vt:lpstr>
      <vt:lpstr>Prediction-Serving System:</vt:lpstr>
      <vt:lpstr>Clipper Implementation</vt:lpstr>
      <vt:lpstr>Clipper Decouples Applications and Models</vt:lpstr>
      <vt:lpstr>Clipper Decouples Applications and Models</vt:lpstr>
      <vt:lpstr>PowerPoint Presentation</vt:lpstr>
      <vt:lpstr>PowerPoint Presentation</vt:lpstr>
      <vt:lpstr>Clipper Decouples Applications and Models</vt:lpstr>
      <vt:lpstr>Container-based Model Deployment</vt:lpstr>
      <vt:lpstr>Container-based Model Deployment</vt:lpstr>
      <vt:lpstr>PowerPoint Presentation</vt:lpstr>
      <vt:lpstr>PowerPoint Presentation</vt:lpstr>
      <vt:lpstr>Clipper Decouples Applications and Models</vt:lpstr>
      <vt:lpstr>Clipper Decouples Applications and Models</vt:lpstr>
      <vt:lpstr>Clipper Decouples Applications and Models</vt:lpstr>
      <vt:lpstr>PowerPoint Presentation</vt:lpstr>
      <vt:lpstr>Overhead of decoupled architecture</vt:lpstr>
      <vt:lpstr>PowerPoint Presentation</vt:lpstr>
      <vt:lpstr>Clipper Architecture</vt:lpstr>
      <vt:lpstr>Clipper Architecture</vt:lpstr>
      <vt:lpstr>Batching to Improve Throughput</vt:lpstr>
      <vt:lpstr>Batching to Improve Throughput</vt:lpstr>
      <vt:lpstr>Tensor Flow Conv. Net (GPU)</vt:lpstr>
      <vt:lpstr>Batching to Improve Throughput</vt:lpstr>
      <vt:lpstr>Batching to Improve Throughput</vt:lpstr>
      <vt:lpstr>Tensor Flow Conv. Net (GPU)</vt:lpstr>
      <vt:lpstr>Tensor Flow Conv. Net (GPU)</vt:lpstr>
      <vt:lpstr>PowerPoint Presentation</vt:lpstr>
      <vt:lpstr>Deploying Models with Clipper</vt:lpstr>
      <vt:lpstr>Goal: Connect Analytics</vt:lpstr>
      <vt:lpstr>PowerPoint Presentation</vt:lpstr>
      <vt:lpstr>Can we do better?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 Models from Spark to Clipper</vt:lpstr>
      <vt:lpstr>Deploy Models from Spark to Clipper</vt:lpstr>
      <vt:lpstr>Deploy Models from Spark to Clipper</vt:lpstr>
      <vt:lpstr>Problem: Models don’t run in isolation</vt:lpstr>
      <vt:lpstr>PowerPoint Presentation</vt:lpstr>
      <vt:lpstr>PowerPoint Presentation</vt:lpstr>
      <vt:lpstr>PowerPoint Presentation</vt:lpstr>
      <vt:lpstr>Existing Infrastructure</vt:lpstr>
      <vt:lpstr>Clipper Connects Analytics and Serving</vt:lpstr>
      <vt:lpstr>Key Abstractions</vt:lpstr>
      <vt:lpstr>Clipper Admin</vt:lpstr>
      <vt:lpstr>Goal: Connect Analytics</vt:lpstr>
      <vt:lpstr>Run on Kubernetes alongside other applications</vt:lpstr>
      <vt:lpstr>Register application</vt:lpstr>
      <vt:lpstr>Query Clipper (life of a query)</vt:lpstr>
      <vt:lpstr>Deploy Spark model (Python)</vt:lpstr>
      <vt:lpstr>Deploy Spark model (Scala)</vt:lpstr>
      <vt:lpstr>Query Clipper (life of a query)</vt:lpstr>
      <vt:lpstr>DEMO</vt:lpstr>
      <vt:lpstr>Clipper manager: other functionality</vt:lpstr>
      <vt:lpstr>Status of the project</vt:lpstr>
      <vt:lpstr>Serving Multi-Model Pipelines (Work In Progress)</vt:lpstr>
      <vt:lpstr>PowerPoint Presentation</vt:lpstr>
      <vt:lpstr>Clipper Architecture</vt:lpstr>
      <vt:lpstr>Clipper Architecture</vt:lpstr>
      <vt:lpstr>Clipper Architecture</vt:lpstr>
      <vt:lpstr>PowerPoint Presentation</vt:lpstr>
      <vt:lpstr>PowerPoint Presentation</vt:lpstr>
      <vt:lpstr>Selection Policy: Estimate confidence</vt:lpstr>
      <vt:lpstr>Selection Policy: Estimate confidence</vt:lpstr>
      <vt:lpstr>Model Composition Patterns</vt:lpstr>
      <vt:lpstr>Challenges of Serving Model Pipelines</vt:lpstr>
      <vt:lpstr>Configuration and Deployment Decisions</vt:lpstr>
      <vt:lpstr>Opportunity: Exploit Properties of Inference Computation</vt:lpstr>
      <vt:lpstr>Solution: Workload-Aware Optimizer</vt:lpstr>
      <vt:lpstr>Optimizer from 10,000 feet</vt:lpstr>
      <vt:lpstr>Conclusion</vt:lpstr>
      <vt:lpstr>Status and Roadmap</vt:lpstr>
      <vt:lpstr>Conclusion</vt:lpstr>
      <vt:lpstr>GPU Cluster Scaling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Dan Crankshaw</cp:lastModifiedBy>
  <cp:revision>1006</cp:revision>
  <cp:lastPrinted>2017-02-08T19:38:09Z</cp:lastPrinted>
  <dcterms:created xsi:type="dcterms:W3CDTF">2016-06-11T00:34:45Z</dcterms:created>
  <dcterms:modified xsi:type="dcterms:W3CDTF">2018-06-06T05:35:59Z</dcterms:modified>
</cp:coreProperties>
</file>